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90" r:id="rId6"/>
    <p:sldId id="291" r:id="rId7"/>
    <p:sldId id="260" r:id="rId8"/>
    <p:sldId id="261" r:id="rId9"/>
    <p:sldId id="265" r:id="rId10"/>
    <p:sldId id="262" r:id="rId11"/>
    <p:sldId id="263" r:id="rId12"/>
    <p:sldId id="266" r:id="rId13"/>
    <p:sldId id="267" r:id="rId14"/>
    <p:sldId id="264" r:id="rId15"/>
    <p:sldId id="268" r:id="rId16"/>
    <p:sldId id="269" r:id="rId17"/>
    <p:sldId id="271" r:id="rId18"/>
    <p:sldId id="272" r:id="rId19"/>
    <p:sldId id="273" r:id="rId20"/>
    <p:sldId id="274" r:id="rId21"/>
    <p:sldId id="276" r:id="rId22"/>
    <p:sldId id="27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9" r:id="rId3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Hoja1!$D$7</c:f>
              <c:strCache>
                <c:ptCount val="1"/>
                <c:pt idx="0">
                  <c:v>TOTAL COMUNAL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Hoja1!$A$8:$A$21</c:f>
              <c:strCache>
                <c:ptCount val="14"/>
                <c:pt idx="0">
                  <c:v>Controles por Médico</c:v>
                </c:pt>
                <c:pt idx="1">
                  <c:v>Consultas de Morbilidad por Médico</c:v>
                </c:pt>
                <c:pt idx="2">
                  <c:v>Consultas de Salud Mental por Médico</c:v>
                </c:pt>
                <c:pt idx="3">
                  <c:v>Consultas y Controles por Matrona</c:v>
                </c:pt>
                <c:pt idx="4">
                  <c:v>Consultas y Controles por Enfermera</c:v>
                </c:pt>
                <c:pt idx="5">
                  <c:v>Consultas y Controles por Nutricionista</c:v>
                </c:pt>
                <c:pt idx="6">
                  <c:v>Consultas y Controles por Odontólog@ </c:v>
                </c:pt>
                <c:pt idx="7">
                  <c:v>Urgencias Odontológicas</c:v>
                </c:pt>
                <c:pt idx="8">
                  <c:v>Consultas y Controles por Asistente Social</c:v>
                </c:pt>
                <c:pt idx="9">
                  <c:v>Consultas y Controles por Kinesiólog@</c:v>
                </c:pt>
                <c:pt idx="10">
                  <c:v>Consultas y Controles por Psicólog@</c:v>
                </c:pt>
                <c:pt idx="11">
                  <c:v>Consultas y Controles por Fonoaudióloga</c:v>
                </c:pt>
                <c:pt idx="12">
                  <c:v>Consultas y Controles por Téc. Paramédico</c:v>
                </c:pt>
                <c:pt idx="13">
                  <c:v>Consultas y Controles por Ed. De Párvulos</c:v>
                </c:pt>
              </c:strCache>
            </c:strRef>
          </c:cat>
          <c:val>
            <c:numRef>
              <c:f>Hoja1!$D$8:$D$21</c:f>
              <c:numCache>
                <c:formatCode>#,##0</c:formatCode>
                <c:ptCount val="14"/>
                <c:pt idx="0">
                  <c:v>3542</c:v>
                </c:pt>
                <c:pt idx="1">
                  <c:v>8106</c:v>
                </c:pt>
                <c:pt idx="2">
                  <c:v>1593</c:v>
                </c:pt>
                <c:pt idx="3">
                  <c:v>3945</c:v>
                </c:pt>
                <c:pt idx="4">
                  <c:v>5871</c:v>
                </c:pt>
                <c:pt idx="5">
                  <c:v>4515</c:v>
                </c:pt>
                <c:pt idx="6">
                  <c:v>10213</c:v>
                </c:pt>
                <c:pt idx="7">
                  <c:v>376</c:v>
                </c:pt>
                <c:pt idx="8">
                  <c:v>1964</c:v>
                </c:pt>
                <c:pt idx="9">
                  <c:v>6072</c:v>
                </c:pt>
                <c:pt idx="10">
                  <c:v>2313</c:v>
                </c:pt>
                <c:pt idx="11">
                  <c:v>502</c:v>
                </c:pt>
                <c:pt idx="12">
                  <c:v>3540</c:v>
                </c:pt>
                <c:pt idx="13">
                  <c:v>796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629568873335275"/>
          <c:y val="0.16020944051022953"/>
          <c:w val="0.35216110139010404"/>
          <c:h val="0.73843776451552967"/>
        </c:manualLayout>
      </c:layout>
      <c:overlay val="0"/>
      <c:txPr>
        <a:bodyPr/>
        <a:lstStyle/>
        <a:p>
          <a:pPr rtl="0">
            <a:defRPr/>
          </a:pPr>
          <a:endParaRPr lang="es-C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419437153689128E-2"/>
          <c:y val="3.6478424591628346E-2"/>
          <c:w val="0.51601086322543011"/>
          <c:h val="0.93826728146032123"/>
        </c:manualLayout>
      </c:layout>
      <c:pieChart>
        <c:varyColors val="1"/>
        <c:ser>
          <c:idx val="0"/>
          <c:order val="0"/>
          <c:cat>
            <c:strRef>
              <c:f>Hoja1!$A$34:$A$45</c:f>
              <c:strCache>
                <c:ptCount val="12"/>
                <c:pt idx="0">
                  <c:v>IRA ALTA</c:v>
                </c:pt>
                <c:pt idx="1">
                  <c:v>SINDROME BRONQUIAL OBSTRUCTIVO </c:v>
                </c:pt>
                <c:pt idx="2">
                  <c:v>NEUMONÍA</c:v>
                </c:pt>
                <c:pt idx="3">
                  <c:v>ASMA</c:v>
                </c:pt>
                <c:pt idx="4">
                  <c:v>ENFERMEDAD PULMONAR OBSTRUCTIVA CRÓNICA</c:v>
                </c:pt>
                <c:pt idx="5">
                  <c:v>OTRAS RESPIRATORIAS</c:v>
                </c:pt>
                <c:pt idx="6">
                  <c:v>OBSTETRICA</c:v>
                </c:pt>
                <c:pt idx="7">
                  <c:v>GINECOLOGICA</c:v>
                </c:pt>
                <c:pt idx="8">
                  <c:v>GINECOLOGICA  POR INFERTILIDAD</c:v>
                </c:pt>
                <c:pt idx="9">
                  <c:v>INFECCIÓN TRANSMISIÓN SEXUAL</c:v>
                </c:pt>
                <c:pt idx="10">
                  <c:v>VIH-SIDA</c:v>
                </c:pt>
                <c:pt idx="11">
                  <c:v>OTRAS MORBILIDADES</c:v>
                </c:pt>
              </c:strCache>
            </c:strRef>
          </c:cat>
          <c:val>
            <c:numRef>
              <c:f>Hoja1!$B$34:$B$45</c:f>
              <c:numCache>
                <c:formatCode>General</c:formatCode>
                <c:ptCount val="12"/>
                <c:pt idx="0">
                  <c:v>699</c:v>
                </c:pt>
                <c:pt idx="1">
                  <c:v>127</c:v>
                </c:pt>
                <c:pt idx="2">
                  <c:v>81</c:v>
                </c:pt>
                <c:pt idx="3">
                  <c:v>132</c:v>
                </c:pt>
                <c:pt idx="4">
                  <c:v>65</c:v>
                </c:pt>
                <c:pt idx="5">
                  <c:v>945</c:v>
                </c:pt>
                <c:pt idx="6">
                  <c:v>40</c:v>
                </c:pt>
                <c:pt idx="7">
                  <c:v>58</c:v>
                </c:pt>
                <c:pt idx="8">
                  <c:v>7</c:v>
                </c:pt>
                <c:pt idx="9">
                  <c:v>6</c:v>
                </c:pt>
                <c:pt idx="10">
                  <c:v>0</c:v>
                </c:pt>
                <c:pt idx="11">
                  <c:v>5946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393686930796641"/>
          <c:y val="2.9357681739371859E-2"/>
          <c:w val="0.39418923272514383"/>
          <c:h val="0.9593701431624585"/>
        </c:manualLayout>
      </c:layout>
      <c:overlay val="0"/>
      <c:txPr>
        <a:bodyPr/>
        <a:lstStyle/>
        <a:p>
          <a:pPr>
            <a:defRPr sz="800" baseline="0">
              <a:latin typeface="Calibri" pitchFamily="34" charset="0"/>
            </a:defRPr>
          </a:pPr>
          <a:endParaRPr lang="es-C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5602605863192182E-2"/>
          <c:y val="0.15560817613708597"/>
          <c:w val="0.46471226927252984"/>
          <c:h val="0.67614517143830244"/>
        </c:manualLayout>
      </c:layout>
      <c:pie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Hoja1!$A$6:$A$17</c:f>
              <c:strCache>
                <c:ptCount val="12"/>
                <c:pt idx="0">
                  <c:v>Mujeres en regulación de fecundidad</c:v>
                </c:pt>
                <c:pt idx="1">
                  <c:v>Gestantes en Control</c:v>
                </c:pt>
                <c:pt idx="2">
                  <c:v>Niñ@s en control</c:v>
                </c:pt>
                <c:pt idx="3">
                  <c:v>Niñ@s en control IRA</c:v>
                </c:pt>
                <c:pt idx="4">
                  <c:v>Adultos en control ERA</c:v>
                </c:pt>
                <c:pt idx="5">
                  <c:v>Población con algún grado de dependencia</c:v>
                </c:pt>
                <c:pt idx="6">
                  <c:v>Población en control PSCV (crónicos)</c:v>
                </c:pt>
                <c:pt idx="7">
                  <c:v>Población Programa Adulto Mayor</c:v>
                </c:pt>
                <c:pt idx="8">
                  <c:v>Población Programa Salud Mental</c:v>
                </c:pt>
                <c:pt idx="9">
                  <c:v>Mujeres con PAP vigente</c:v>
                </c:pt>
                <c:pt idx="10">
                  <c:v>Mujeres con Mamografía vigente</c:v>
                </c:pt>
                <c:pt idx="11">
                  <c:v>Mujeres con examen físico de mamas vigentes</c:v>
                </c:pt>
              </c:strCache>
            </c:strRef>
          </c:cat>
          <c:val>
            <c:numRef>
              <c:f>Hoja1!$B$6:$B$17</c:f>
              <c:numCache>
                <c:formatCode>General</c:formatCode>
                <c:ptCount val="12"/>
                <c:pt idx="0" formatCode="#,##0">
                  <c:v>1624</c:v>
                </c:pt>
                <c:pt idx="1">
                  <c:v>68</c:v>
                </c:pt>
                <c:pt idx="2">
                  <c:v>988</c:v>
                </c:pt>
                <c:pt idx="3">
                  <c:v>69</c:v>
                </c:pt>
                <c:pt idx="4">
                  <c:v>89</c:v>
                </c:pt>
                <c:pt idx="5">
                  <c:v>139</c:v>
                </c:pt>
                <c:pt idx="6" formatCode="#,##0">
                  <c:v>2096</c:v>
                </c:pt>
                <c:pt idx="7" formatCode="#,##0">
                  <c:v>950</c:v>
                </c:pt>
                <c:pt idx="8">
                  <c:v>829</c:v>
                </c:pt>
                <c:pt idx="9" formatCode="#,##0">
                  <c:v>2640</c:v>
                </c:pt>
                <c:pt idx="10">
                  <c:v>1053</c:v>
                </c:pt>
                <c:pt idx="11">
                  <c:v>1026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84364820846905"/>
          <c:y val="6.1623300711945189E-2"/>
          <c:w val="0.32247557003257327"/>
          <c:h val="0.88939137729562334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D572-AA8B-4BFC-8792-FC6B8CF0C6E7}" type="datetimeFigureOut">
              <a:rPr lang="es-CL" smtClean="0"/>
              <a:t>20-04-2017</a:t>
            </a:fld>
            <a:endParaRPr lang="es-CL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9A9009-43BB-4E8B-9F89-A61F4E42F9A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D572-AA8B-4BFC-8792-FC6B8CF0C6E7}" type="datetimeFigureOut">
              <a:rPr lang="es-CL" smtClean="0"/>
              <a:t>20-04-2017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9009-43BB-4E8B-9F89-A61F4E42F9A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D572-AA8B-4BFC-8792-FC6B8CF0C6E7}" type="datetimeFigureOut">
              <a:rPr lang="es-CL" smtClean="0"/>
              <a:t>20-04-2017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9009-43BB-4E8B-9F89-A61F4E42F9A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D572-AA8B-4BFC-8792-FC6B8CF0C6E7}" type="datetimeFigureOut">
              <a:rPr lang="es-CL" smtClean="0"/>
              <a:t>20-04-2017</a:t>
            </a:fld>
            <a:endParaRPr lang="es-C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CL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9A9009-43BB-4E8B-9F89-A61F4E42F9A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D572-AA8B-4BFC-8792-FC6B8CF0C6E7}" type="datetimeFigureOut">
              <a:rPr lang="es-CL" smtClean="0"/>
              <a:t>20-04-2017</a:t>
            </a:fld>
            <a:endParaRPr lang="es-CL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9009-43BB-4E8B-9F89-A61F4E42F9A5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D572-AA8B-4BFC-8792-FC6B8CF0C6E7}" type="datetimeFigureOut">
              <a:rPr lang="es-CL" smtClean="0"/>
              <a:t>20-04-2017</a:t>
            </a:fld>
            <a:endParaRPr lang="es-C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9009-43BB-4E8B-9F89-A61F4E42F9A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D572-AA8B-4BFC-8792-FC6B8CF0C6E7}" type="datetimeFigureOut">
              <a:rPr lang="es-CL" smtClean="0"/>
              <a:t>20-04-2017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39A9009-43BB-4E8B-9F89-A61F4E42F9A5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D572-AA8B-4BFC-8792-FC6B8CF0C6E7}" type="datetimeFigureOut">
              <a:rPr lang="es-CL" smtClean="0"/>
              <a:t>20-04-2017</a:t>
            </a:fld>
            <a:endParaRPr lang="es-CL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9009-43BB-4E8B-9F89-A61F4E42F9A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D572-AA8B-4BFC-8792-FC6B8CF0C6E7}" type="datetimeFigureOut">
              <a:rPr lang="es-CL" smtClean="0"/>
              <a:t>20-04-2017</a:t>
            </a:fld>
            <a:endParaRPr lang="es-CL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9009-43BB-4E8B-9F89-A61F4E42F9A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D572-AA8B-4BFC-8792-FC6B8CF0C6E7}" type="datetimeFigureOut">
              <a:rPr lang="es-CL" smtClean="0"/>
              <a:t>20-04-2017</a:t>
            </a:fld>
            <a:endParaRPr lang="es-CL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9009-43BB-4E8B-9F89-A61F4E42F9A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D572-AA8B-4BFC-8792-FC6B8CF0C6E7}" type="datetimeFigureOut">
              <a:rPr lang="es-CL" smtClean="0"/>
              <a:t>20-04-2017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9009-43BB-4E8B-9F89-A61F4E42F9A5}" type="slidenum">
              <a:rPr lang="es-CL" smtClean="0"/>
              <a:t>‹Nº›</a:t>
            </a:fld>
            <a:endParaRPr lang="es-CL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18CD572-AA8B-4BFC-8792-FC6B8CF0C6E7}" type="datetimeFigureOut">
              <a:rPr lang="es-CL" smtClean="0"/>
              <a:t>20-04-2017</a:t>
            </a:fld>
            <a:endParaRPr lang="es-CL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9A9009-43BB-4E8B-9F89-A61F4E42F9A5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Ni&#241;@s%20en%20control%20IRA" TargetMode="External"/><Relationship Id="rId2" Type="http://schemas.openxmlformats.org/officeDocument/2006/relationships/hyperlink" Target="mailto:Ni&#241;@s%20en%20contro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microsoft.com/office/2007/relationships/hdphoto" Target="../media/hdphoto1.wdp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microsoft.com/office/2007/relationships/hdphoto" Target="../media/hdphoto4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microsoft.com/office/2007/relationships/hdphoto" Target="../media/hdphoto5.wdp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242791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</a:rPr>
              <a:t>INFORME </a:t>
            </a:r>
            <a:r>
              <a:rPr lang="es-ES" sz="3200" b="1" dirty="0">
                <a:solidFill>
                  <a:schemeClr val="tx2">
                    <a:lumMod val="75000"/>
                  </a:schemeClr>
                </a:solidFill>
              </a:rPr>
              <a:t>CUENTA PÚBLICA</a:t>
            </a:r>
            <a:r>
              <a:rPr lang="es-CL" sz="32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CL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" sz="3200" b="1" dirty="0">
                <a:solidFill>
                  <a:schemeClr val="tx2">
                    <a:lumMod val="75000"/>
                  </a:schemeClr>
                </a:solidFill>
              </a:rPr>
              <a:t>AÑO 2015</a:t>
            </a:r>
            <a:r>
              <a:rPr lang="es-CL" sz="32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CL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" sz="24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es-CL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CL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" sz="2000" b="1" dirty="0">
                <a:solidFill>
                  <a:schemeClr val="tx2">
                    <a:lumMod val="75000"/>
                  </a:schemeClr>
                </a:solidFill>
              </a:rPr>
              <a:t>DEPARTAMENTO DE SALUD DALCAHUE</a:t>
            </a:r>
            <a:r>
              <a:rPr lang="es-CL" sz="2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CL" sz="2000" dirty="0">
                <a:solidFill>
                  <a:schemeClr val="tx2">
                    <a:lumMod val="75000"/>
                  </a:schemeClr>
                </a:solidFill>
              </a:rPr>
            </a:br>
            <a:endParaRPr lang="es-CL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72000" y="5589240"/>
            <a:ext cx="4352528" cy="481608"/>
          </a:xfrm>
        </p:spPr>
        <p:txBody>
          <a:bodyPr>
            <a:normAutofit fontScale="85000" lnSpcReduction="20000"/>
          </a:bodyPr>
          <a:lstStyle/>
          <a:p>
            <a:r>
              <a:rPr lang="es-E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ANDREA DEL RIO MARTINEZ</a:t>
            </a:r>
            <a:endParaRPr lang="es-CL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s-E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DIRECTORA</a:t>
            </a:r>
            <a:endParaRPr lang="es-CL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s-CL" sz="1800" dirty="0"/>
          </a:p>
        </p:txBody>
      </p:sp>
      <p:pic>
        <p:nvPicPr>
          <p:cNvPr id="7" name="6 Imagen" descr="LOGO (1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2656"/>
            <a:ext cx="1656184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4383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720080"/>
          </a:xfrm>
        </p:spPr>
        <p:txBody>
          <a:bodyPr>
            <a:noAutofit/>
          </a:bodyPr>
          <a:lstStyle/>
          <a:p>
            <a:r>
              <a:rPr lang="es-ES" sz="2800" dirty="0" smtClean="0">
                <a:solidFill>
                  <a:schemeClr val="accent6">
                    <a:lumMod val="50000"/>
                  </a:schemeClr>
                </a:solidFill>
              </a:rPr>
              <a:t>PRESTACIONES MEDICAS</a:t>
            </a:r>
            <a:r>
              <a:rPr lang="es-CL" sz="2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s-CL" sz="28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es-CL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794801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619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200" dirty="0" smtClean="0">
                <a:ea typeface="Calibri"/>
                <a:cs typeface="Times New Roman"/>
              </a:rPr>
              <a:t/>
            </a:r>
            <a:br>
              <a:rPr lang="es-ES" sz="2200" dirty="0" smtClean="0">
                <a:ea typeface="Calibri"/>
                <a:cs typeface="Times New Roman"/>
              </a:rPr>
            </a:br>
            <a:r>
              <a:rPr lang="es-ES" sz="2200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POBLACION </a:t>
            </a:r>
            <a:r>
              <a:rPr lang="es-ES" sz="2200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BAJO CONTROL EN PROGRAMAS DE SALUD DE LA </a:t>
            </a:r>
            <a:r>
              <a:rPr lang="es-CL" sz="2200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/>
            </a:r>
            <a:br>
              <a:rPr lang="es-CL" sz="2200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</a:br>
            <a:r>
              <a:rPr lang="es-ES" sz="2200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COMUNA DE DALCAHUE</a:t>
            </a:r>
            <a:r>
              <a:rPr lang="es-CL" sz="2200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/>
            </a:r>
            <a:br>
              <a:rPr lang="es-CL" sz="2200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</a:br>
            <a:endParaRPr lang="es-CL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561381"/>
              </p:ext>
            </p:extLst>
          </p:nvPr>
        </p:nvGraphicFramePr>
        <p:xfrm>
          <a:off x="899592" y="1556791"/>
          <a:ext cx="7128792" cy="4536504"/>
        </p:xfrm>
        <a:graphic>
          <a:graphicData uri="http://schemas.openxmlformats.org/drawingml/2006/table">
            <a:tbl>
              <a:tblPr firstRow="1" firstCol="1" bandRow="1"/>
              <a:tblGrid>
                <a:gridCol w="4750491"/>
                <a:gridCol w="2378301"/>
              </a:tblGrid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POBLACION EN CONTROL COMUNAL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Familias Inscritas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6.104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Mujeres en regulación de fecundidad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1.624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Gestantes en Control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68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u="sng">
                          <a:solidFill>
                            <a:srgbClr val="0563C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2"/>
                        </a:rPr>
                        <a:t>Niñ@s en control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988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u="sng">
                          <a:solidFill>
                            <a:srgbClr val="0563C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3"/>
                        </a:rPr>
                        <a:t>Niñ@s en control IRA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69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Adultos en control ERA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89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Población con algún grado de dependencia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139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Población en control PSCV (crónicos)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2.096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Población Programa Adulto Mayor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950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Población Programa Salud Mental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829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Mujeres con PAP vigente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2.640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Mujeres con Mamografía vigente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1053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Mujeres con examen físico de mamas vigentes</a:t>
                      </a:r>
                      <a:endParaRPr lang="es-C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1026</a:t>
                      </a:r>
                      <a:endParaRPr lang="es-C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027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s-ES" sz="2000" dirty="0" smtClean="0">
                <a:solidFill>
                  <a:srgbClr val="F79646">
                    <a:lumMod val="50000"/>
                  </a:srgbClr>
                </a:solidFill>
                <a:ea typeface="Calibri"/>
                <a:cs typeface="Times New Roman"/>
              </a:rPr>
              <a:t/>
            </a:r>
            <a:br>
              <a:rPr lang="es-ES" sz="2000" dirty="0" smtClean="0">
                <a:solidFill>
                  <a:srgbClr val="F79646">
                    <a:lumMod val="50000"/>
                  </a:srgbClr>
                </a:solidFill>
                <a:ea typeface="Calibri"/>
                <a:cs typeface="Times New Roman"/>
              </a:rPr>
            </a:br>
            <a:r>
              <a:rPr lang="es-ES" sz="2000" dirty="0">
                <a:solidFill>
                  <a:srgbClr val="F79646">
                    <a:lumMod val="50000"/>
                  </a:srgbClr>
                </a:solidFill>
                <a:ea typeface="Calibri"/>
                <a:cs typeface="Times New Roman"/>
              </a:rPr>
              <a:t/>
            </a:r>
            <a:br>
              <a:rPr lang="es-ES" sz="2000" dirty="0">
                <a:solidFill>
                  <a:srgbClr val="F79646">
                    <a:lumMod val="50000"/>
                  </a:srgbClr>
                </a:solidFill>
                <a:ea typeface="Calibri"/>
                <a:cs typeface="Times New Roman"/>
              </a:rPr>
            </a:br>
            <a:r>
              <a:rPr lang="es-ES" sz="2000" dirty="0" smtClean="0">
                <a:solidFill>
                  <a:srgbClr val="F79646">
                    <a:lumMod val="50000"/>
                  </a:srgbClr>
                </a:solidFill>
                <a:ea typeface="Calibri"/>
                <a:cs typeface="Times New Roman"/>
              </a:rPr>
              <a:t>POBLACION </a:t>
            </a:r>
            <a:r>
              <a:rPr lang="es-ES" sz="2000" dirty="0">
                <a:solidFill>
                  <a:srgbClr val="F79646">
                    <a:lumMod val="50000"/>
                  </a:srgbClr>
                </a:solidFill>
                <a:ea typeface="Calibri"/>
                <a:cs typeface="Times New Roman"/>
              </a:rPr>
              <a:t>BAJO CONTROL EN PROGRAMAS DE SALUD DE LA </a:t>
            </a:r>
            <a:r>
              <a:rPr lang="es-CL" sz="2000" dirty="0">
                <a:solidFill>
                  <a:srgbClr val="F79646">
                    <a:lumMod val="50000"/>
                  </a:srgbClr>
                </a:solidFill>
                <a:ea typeface="Calibri"/>
                <a:cs typeface="Times New Roman"/>
              </a:rPr>
              <a:t/>
            </a:r>
            <a:br>
              <a:rPr lang="es-CL" sz="2000" dirty="0">
                <a:solidFill>
                  <a:srgbClr val="F79646">
                    <a:lumMod val="50000"/>
                  </a:srgbClr>
                </a:solidFill>
                <a:ea typeface="Calibri"/>
                <a:cs typeface="Times New Roman"/>
              </a:rPr>
            </a:br>
            <a:r>
              <a:rPr lang="es-ES" sz="2000" dirty="0">
                <a:solidFill>
                  <a:srgbClr val="F79646">
                    <a:lumMod val="50000"/>
                  </a:srgbClr>
                </a:solidFill>
                <a:ea typeface="Calibri"/>
                <a:cs typeface="Times New Roman"/>
              </a:rPr>
              <a:t>COMUNA DE DALCAHUE</a:t>
            </a:r>
            <a:r>
              <a:rPr lang="es-CL" sz="2000" dirty="0">
                <a:solidFill>
                  <a:srgbClr val="F79646">
                    <a:lumMod val="50000"/>
                  </a:srgbClr>
                </a:solidFill>
                <a:ea typeface="Calibri"/>
                <a:cs typeface="Times New Roman"/>
              </a:rPr>
              <a:t/>
            </a:r>
            <a:br>
              <a:rPr lang="es-CL" sz="2000" dirty="0">
                <a:solidFill>
                  <a:srgbClr val="F79646">
                    <a:lumMod val="50000"/>
                  </a:srgbClr>
                </a:solidFill>
                <a:ea typeface="Calibri"/>
                <a:cs typeface="Times New Roman"/>
              </a:rPr>
            </a:b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5760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000" b="1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/>
            </a:r>
            <a:br>
              <a:rPr lang="es-ES" sz="2000" b="1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</a:br>
            <a:r>
              <a:rPr lang="es-ES" sz="2000" b="1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CUMPLIMIENTO 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DE METAS EN SALUD, COMUNA DE DALCAHUE AÑO 2015</a:t>
            </a:r>
            <a:r>
              <a:rPr lang="es-CL" sz="2000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/>
            </a:r>
            <a:br>
              <a:rPr lang="es-CL" sz="2000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</a:br>
            <a:endParaRPr lang="es-CL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166" y="1554163"/>
            <a:ext cx="7604067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971600" y="155679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accent6">
                    <a:lumMod val="50000"/>
                  </a:schemeClr>
                </a:solidFill>
              </a:rPr>
              <a:t>METAS SANITARIAS 2015</a:t>
            </a:r>
            <a:endParaRPr lang="es-CL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220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6895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8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METAS IAAPS (</a:t>
            </a:r>
            <a:r>
              <a:rPr lang="es-ES" sz="1800" b="1" dirty="0" err="1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Indice</a:t>
            </a:r>
            <a:r>
              <a:rPr lang="es-ES" sz="18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 de </a:t>
            </a:r>
            <a:r>
              <a:rPr lang="es-ES" sz="1800" b="1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Actividad </a:t>
            </a:r>
            <a:r>
              <a:rPr lang="es-ES" sz="18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de Atención Primaria de Salud)</a:t>
            </a:r>
            <a:r>
              <a:rPr lang="es-CL" sz="1400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/>
            </a:r>
            <a:br>
              <a:rPr lang="es-CL" sz="1400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</a:br>
            <a:endParaRPr lang="es-CL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5 Imagen"/>
          <p:cNvPicPr/>
          <p:nvPr/>
        </p:nvPicPr>
        <p:blipFill rotWithShape="1">
          <a:blip r:embed="rId2"/>
          <a:srcRect l="31292" t="31145" r="40136" b="18058"/>
          <a:stretch/>
        </p:blipFill>
        <p:spPr bwMode="auto">
          <a:xfrm>
            <a:off x="1547664" y="1412776"/>
            <a:ext cx="6315075" cy="5095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1569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400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GESTIONES A NIVEL MINISTERIAL Y LOCAL (SS CHILOE)</a:t>
            </a:r>
            <a:r>
              <a:rPr lang="es-CL" sz="2400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/>
            </a:r>
            <a:br>
              <a:rPr lang="es-CL" sz="2400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</a:br>
            <a:endParaRPr lang="es-CL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1738536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es-CL" sz="1800" b="1" dirty="0">
                <a:solidFill>
                  <a:srgbClr val="323E4F"/>
                </a:solidFill>
                <a:ea typeface="Calibri"/>
                <a:cs typeface="Times New Roman"/>
              </a:rPr>
              <a:t>FINANCIAMIENTO DE GASTOS OPERACIONALES EN SALUD </a:t>
            </a:r>
            <a:endParaRPr lang="es-CL" sz="18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s-CL" sz="1900" dirty="0">
                <a:solidFill>
                  <a:srgbClr val="323E4F"/>
                </a:solidFill>
                <a:ea typeface="Calibri"/>
                <a:cs typeface="Times New Roman"/>
              </a:rPr>
              <a:t> </a:t>
            </a:r>
            <a:endParaRPr lang="es-CL" sz="1900" dirty="0" smtClean="0">
              <a:solidFill>
                <a:srgbClr val="323E4F"/>
              </a:solidFill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s-CL" sz="1900" dirty="0" smtClean="0">
                <a:solidFill>
                  <a:srgbClr val="323E4F"/>
                </a:solidFill>
                <a:ea typeface="Calibri"/>
                <a:cs typeface="Times New Roman"/>
              </a:rPr>
              <a:t>Permite </a:t>
            </a:r>
            <a:r>
              <a:rPr lang="es-CL" sz="1900" dirty="0">
                <a:solidFill>
                  <a:srgbClr val="323E4F"/>
                </a:solidFill>
                <a:ea typeface="Calibri"/>
                <a:cs typeface="Times New Roman"/>
              </a:rPr>
              <a:t>la obtención de Convenio de Apoyo a la Gestión Local por el monto de </a:t>
            </a:r>
            <a:endParaRPr lang="es-CL" sz="1900" dirty="0" smtClean="0">
              <a:solidFill>
                <a:srgbClr val="323E4F"/>
              </a:solidFill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s-CL" sz="1900" dirty="0" smtClean="0">
                <a:solidFill>
                  <a:srgbClr val="323E4F"/>
                </a:solidFill>
                <a:ea typeface="Calibri"/>
                <a:cs typeface="Times New Roman"/>
              </a:rPr>
              <a:t> </a:t>
            </a:r>
            <a:r>
              <a:rPr lang="es-CL" sz="1900" dirty="0">
                <a:solidFill>
                  <a:srgbClr val="323E4F"/>
                </a:solidFill>
                <a:ea typeface="Calibri"/>
                <a:cs typeface="Times New Roman"/>
              </a:rPr>
              <a:t>$ 60.714.655, </a:t>
            </a:r>
            <a:endParaRPr lang="es-CL" sz="1900" dirty="0" smtClean="0">
              <a:solidFill>
                <a:srgbClr val="323E4F"/>
              </a:solidFill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s-CL" sz="1900" dirty="0" smtClean="0">
                <a:solidFill>
                  <a:srgbClr val="323E4F"/>
                </a:solidFill>
                <a:ea typeface="Calibri"/>
                <a:cs typeface="Times New Roman"/>
              </a:rPr>
              <a:t>más </a:t>
            </a:r>
            <a:r>
              <a:rPr lang="es-CL" sz="1900" dirty="0">
                <a:solidFill>
                  <a:srgbClr val="323E4F"/>
                </a:solidFill>
                <a:ea typeface="Calibri"/>
                <a:cs typeface="Times New Roman"/>
              </a:rPr>
              <a:t>el compromiso de la reposición de una ambulancia a contar de mayo de 2016</a:t>
            </a:r>
            <a:endParaRPr lang="es-CL" sz="19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s-CL" dirty="0">
                <a:solidFill>
                  <a:srgbClr val="323E4F"/>
                </a:solidFill>
                <a:ea typeface="Calibri"/>
                <a:cs typeface="Times New Roman"/>
              </a:rPr>
              <a:t> </a:t>
            </a:r>
            <a:endParaRPr lang="es-CL" dirty="0">
              <a:ea typeface="Calibri"/>
              <a:cs typeface="Times New Roman"/>
            </a:endParaRPr>
          </a:p>
          <a:p>
            <a:endParaRPr lang="es-CL" dirty="0"/>
          </a:p>
        </p:txBody>
      </p:sp>
      <p:pic>
        <p:nvPicPr>
          <p:cNvPr id="4" name="3 Imagen" descr="C:\Users\Andrea del Rio\AppData\Local\Microsoft\Windows\INetCache\Content.Outlook\3NKC64KW\reuncion minsa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12776"/>
            <a:ext cx="2592288" cy="176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C:\Users\Andrea del Rio\AppData\Local\Microsoft\Windows\INetCache\Content.Outlook\3NKC64KW\la foto (5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12776"/>
            <a:ext cx="2364740" cy="176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C:\Users\Andrea del Rio\AppData\Local\Microsoft\Windows\INetCache\Content.Outlook\3NKC64KW\la foto (11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90987"/>
            <a:ext cx="2592288" cy="17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C:\Users\Andrea del Rio\AppData\Local\Microsoft\Windows\INetCache\Content.Outlook\3NKC64KW\la foto (9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017" y="4090986"/>
            <a:ext cx="2332990" cy="174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2038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INVERSIONES AÑO 2015</a:t>
            </a:r>
            <a:r>
              <a:rPr lang="es-CL" sz="2800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/>
            </a:r>
            <a:br>
              <a:rPr lang="es-CL" sz="2800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</a:br>
            <a:endParaRPr lang="es-CL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3600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GESTIONES CESFAM </a:t>
            </a:r>
            <a:r>
              <a:rPr lang="es-ES" sz="2000" dirty="0" smtClean="0">
                <a:solidFill>
                  <a:schemeClr val="accent6">
                    <a:lumMod val="50000"/>
                  </a:schemeClr>
                </a:solidFill>
              </a:rPr>
              <a:t>PROVISORIO</a:t>
            </a:r>
          </a:p>
          <a:p>
            <a:pPr marL="0" indent="0">
              <a:buNone/>
            </a:pPr>
            <a:endParaRPr lang="es-CL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es-ES" sz="1800" dirty="0" smtClean="0"/>
              <a:t>Proyecto elaborado entre el SS Chiloé y un Equipo Técnico designado por el Departamento de Salud de Dalcahue, el que incluye la adquisición e instalación de </a:t>
            </a:r>
            <a:r>
              <a:rPr lang="es-ES" sz="1800" dirty="0" err="1" smtClean="0"/>
              <a:t>containers</a:t>
            </a:r>
            <a:r>
              <a:rPr lang="es-ES" sz="1800" dirty="0" smtClean="0"/>
              <a:t>, obras civiles, equipos computacionales, mobiliario, equipamiento clínico, calefacción (2 Calderas a pellets) y otros gastos, además de aporte de recursos propios del departamento de salud, para traslado y reparaciones menores.</a:t>
            </a:r>
            <a:endParaRPr lang="es-CL" sz="1800" dirty="0" smtClean="0"/>
          </a:p>
          <a:p>
            <a:pPr marL="0" indent="0">
              <a:buNone/>
            </a:pPr>
            <a:r>
              <a:rPr lang="es-ES" sz="1800" dirty="0"/>
              <a:t> </a:t>
            </a:r>
            <a:endParaRPr lang="es-CL" sz="1800" dirty="0"/>
          </a:p>
          <a:p>
            <a:pPr marL="0" indent="0">
              <a:buNone/>
            </a:pPr>
            <a:r>
              <a:rPr lang="es-ES" sz="1800" dirty="0"/>
              <a:t>Proyecto  		</a:t>
            </a:r>
            <a:r>
              <a:rPr lang="es-ES" sz="1800" dirty="0" smtClean="0"/>
              <a:t>$ </a:t>
            </a:r>
            <a:r>
              <a:rPr lang="es-ES" sz="1800" dirty="0"/>
              <a:t>127.454.537</a:t>
            </a:r>
            <a:endParaRPr lang="es-CL" sz="1800" dirty="0"/>
          </a:p>
          <a:p>
            <a:pPr marL="0" indent="0">
              <a:buNone/>
            </a:pPr>
            <a:r>
              <a:rPr lang="es-ES" sz="1800" dirty="0"/>
              <a:t>Recursos </a:t>
            </a:r>
            <a:r>
              <a:rPr lang="es-ES" sz="1800" dirty="0" smtClean="0"/>
              <a:t>Propios     </a:t>
            </a:r>
            <a:r>
              <a:rPr lang="es-ES" sz="1800" dirty="0"/>
              <a:t>	</a:t>
            </a:r>
            <a:r>
              <a:rPr lang="es-ES" sz="1800" u="sng" dirty="0"/>
              <a:t>$  </a:t>
            </a:r>
            <a:r>
              <a:rPr lang="es-ES" sz="1800" u="sng" dirty="0" smtClean="0"/>
              <a:t>14.802.963</a:t>
            </a:r>
            <a:endParaRPr lang="es-CL" sz="1800" dirty="0" smtClean="0"/>
          </a:p>
          <a:p>
            <a:pPr marL="0" indent="0">
              <a:buNone/>
            </a:pPr>
            <a:r>
              <a:rPr lang="es-ES" sz="1800" b="1" dirty="0" smtClean="0"/>
              <a:t>Inversión </a:t>
            </a:r>
            <a:r>
              <a:rPr lang="es-ES" sz="1800" b="1" dirty="0"/>
              <a:t>Total 		$ 142.257.500</a:t>
            </a:r>
            <a:endParaRPr lang="es-CL" sz="1800" dirty="0"/>
          </a:p>
          <a:p>
            <a:endParaRPr lang="es-CL" dirty="0"/>
          </a:p>
        </p:txBody>
      </p:sp>
      <p:pic>
        <p:nvPicPr>
          <p:cNvPr id="4" name="3 Imagen" descr="C:\Users\Andrea del Rio\AppData\Local\Microsoft\Windows\INetCache\Content.Outlook\3NKC64KW\la foto (13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2880320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6532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s-ES" sz="27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s-ES" sz="27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ES" sz="2700" dirty="0" smtClean="0">
                <a:solidFill>
                  <a:schemeClr val="accent6">
                    <a:lumMod val="50000"/>
                  </a:schemeClr>
                </a:solidFill>
              </a:rPr>
              <a:t>DISEÑO </a:t>
            </a:r>
            <a:r>
              <a:rPr lang="es-ES" sz="2700" dirty="0">
                <a:solidFill>
                  <a:schemeClr val="accent6">
                    <a:lumMod val="50000"/>
                  </a:schemeClr>
                </a:solidFill>
              </a:rPr>
              <a:t>PARA REPOSICION Y APROBACION DE POSTA QUETALCO</a:t>
            </a:r>
            <a:r>
              <a:rPr lang="es-CL" sz="27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s-CL" sz="27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ES" sz="2700" b="1" dirty="0">
                <a:solidFill>
                  <a:schemeClr val="accent6">
                    <a:lumMod val="50000"/>
                  </a:schemeClr>
                </a:solidFill>
              </a:rPr>
              <a:t>$ 6.000.000</a:t>
            </a:r>
            <a:r>
              <a:rPr lang="es-CL" dirty="0"/>
              <a:t/>
            </a:r>
            <a:br>
              <a:rPr lang="es-CL" dirty="0"/>
            </a:br>
            <a:endParaRPr lang="es-CL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1600" dirty="0">
                <a:solidFill>
                  <a:schemeClr val="accent6">
                    <a:lumMod val="50000"/>
                  </a:schemeClr>
                </a:solidFill>
              </a:rPr>
              <a:t>PRESENTACION DE PROYECTO A LA COMUNIDAD</a:t>
            </a:r>
            <a:endParaRPr lang="es-CL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r>
              <a:rPr lang="es-CL" dirty="0"/>
              <a:t>	</a:t>
            </a:r>
            <a:r>
              <a:rPr lang="es-CL" dirty="0" smtClean="0"/>
              <a:t>			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ES" sz="1700" dirty="0" smtClean="0"/>
          </a:p>
          <a:p>
            <a:pPr marL="0" indent="0">
              <a:buNone/>
            </a:pPr>
            <a:endParaRPr lang="es-ES" sz="1700" dirty="0"/>
          </a:p>
          <a:p>
            <a:pPr marL="0" indent="0">
              <a:buNone/>
            </a:pPr>
            <a:endParaRPr lang="es-ES" sz="1700" dirty="0" smtClean="0"/>
          </a:p>
          <a:p>
            <a:pPr marL="0" indent="0" algn="r">
              <a:buNone/>
            </a:pPr>
            <a:r>
              <a:rPr lang="es-ES" sz="1700" dirty="0" smtClean="0"/>
              <a:t>			Con </a:t>
            </a:r>
            <a:r>
              <a:rPr lang="es-ES" sz="1700" dirty="0"/>
              <a:t>RS desde Octubre 2015, se inician obras en 2016, </a:t>
            </a:r>
            <a:endParaRPr lang="es-ES" sz="1700" dirty="0" smtClean="0"/>
          </a:p>
          <a:p>
            <a:pPr marL="0" indent="0" algn="r">
              <a:buNone/>
            </a:pPr>
            <a:r>
              <a:rPr lang="es-ES" sz="1700" dirty="0" smtClean="0"/>
              <a:t>con </a:t>
            </a:r>
            <a:r>
              <a:rPr lang="es-ES" sz="1700" dirty="0"/>
              <a:t>una inversión de </a:t>
            </a:r>
            <a:r>
              <a:rPr lang="es-ES" sz="1700" dirty="0" err="1"/>
              <a:t>aprox</a:t>
            </a:r>
            <a:r>
              <a:rPr lang="es-ES" sz="1700" dirty="0"/>
              <a:t> de $ 415 millones de pesos.</a:t>
            </a:r>
            <a:endParaRPr lang="es-CL" sz="1700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3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9" r="18979" b="43811"/>
          <a:stretch/>
        </p:blipFill>
        <p:spPr bwMode="auto">
          <a:xfrm>
            <a:off x="616157" y="1916831"/>
            <a:ext cx="3223895" cy="205041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/>
          <p:cNvPicPr/>
          <p:nvPr/>
        </p:nvPicPr>
        <p:blipFill rotWithShape="1">
          <a:blip r:embed="rId3"/>
          <a:srcRect l="30193" t="35498" r="13401" b="23781"/>
          <a:stretch/>
        </p:blipFill>
        <p:spPr bwMode="auto">
          <a:xfrm>
            <a:off x="3861756" y="3967246"/>
            <a:ext cx="4996543" cy="16303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7623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200" b="1" dirty="0">
                <a:solidFill>
                  <a:schemeClr val="accent6">
                    <a:lumMod val="50000"/>
                  </a:schemeClr>
                </a:solidFill>
              </a:rPr>
              <a:t>OTRAS INVERSIONES</a:t>
            </a:r>
            <a:r>
              <a:rPr lang="es-CL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s-CL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ES" sz="1800" dirty="0">
                <a:solidFill>
                  <a:schemeClr val="accent6">
                    <a:lumMod val="50000"/>
                  </a:schemeClr>
                </a:solidFill>
              </a:rPr>
              <a:t>PROYECTO MEJORAMIENTO INFRAESTRUCTURA POSTA MOCOPULLI    $ 2.246.397</a:t>
            </a:r>
            <a:r>
              <a:rPr lang="es-CL" sz="1800" dirty="0"/>
              <a:t/>
            </a:r>
            <a:br>
              <a:rPr lang="es-CL" sz="1800" dirty="0"/>
            </a:br>
            <a:endParaRPr lang="es-CL" sz="1800" dirty="0"/>
          </a:p>
        </p:txBody>
      </p:sp>
      <p:pic>
        <p:nvPicPr>
          <p:cNvPr id="4" name="3 Marcador de contenido" descr="C:\Users\Andrea del Rio\Desktop\fotos PMI\la foto 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3"/>
            <a:ext cx="1932709" cy="1411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C:\Users\Andrea del Rio\Desktop\fotos PMI\la foto 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28392"/>
            <a:ext cx="1837055" cy="1440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C:\Users\Andrea del Rio\AppData\Local\Microsoft\Windows\INetCache\Content.Outlook\3NKC64KW\la foto 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5" t="3297" b="3737"/>
          <a:stretch/>
        </p:blipFill>
        <p:spPr bwMode="auto">
          <a:xfrm>
            <a:off x="6228184" y="1556793"/>
            <a:ext cx="1889125" cy="14117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6 Imagen" descr="C:\Users\Andrea del Rio\AppData\Local\Microsoft\Windows\INetCache\Content.Outlook\3NKC64KW\la foto 1 (5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33056"/>
            <a:ext cx="1978025" cy="148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 descr="C:\Users\Andrea del Rio\AppData\Local\Microsoft\Windows\INetCache\Content.Outlook\3NKC64KW\la foto 3 (3)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3934963"/>
            <a:ext cx="1889125" cy="1481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C:\Users\Andrea del Rio\AppData\Local\Microsoft\Windows\INetCache\Content.Outlook\3NKC64KW\la foto 2 (5)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731" y="3934962"/>
            <a:ext cx="1836244" cy="1481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3563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16632"/>
            <a:ext cx="8229600" cy="1008112"/>
          </a:xfrm>
        </p:spPr>
        <p:txBody>
          <a:bodyPr>
            <a:noAutofit/>
          </a:bodyPr>
          <a:lstStyle/>
          <a:p>
            <a:r>
              <a:rPr lang="es-CL" sz="2400" dirty="0" smtClean="0"/>
              <a:t/>
            </a:r>
            <a:br>
              <a:rPr lang="es-CL" sz="2400" dirty="0" smtClean="0"/>
            </a:br>
            <a:r>
              <a:rPr lang="es-CL" sz="2400" dirty="0"/>
              <a:t/>
            </a:r>
            <a:br>
              <a:rPr lang="es-CL" sz="2400" dirty="0"/>
            </a:br>
            <a:r>
              <a:rPr lang="es-CL" sz="2000" dirty="0" smtClean="0">
                <a:solidFill>
                  <a:schemeClr val="accent6">
                    <a:lumMod val="50000"/>
                  </a:schemeClr>
                </a:solidFill>
              </a:rPr>
              <a:t>PROGRAMA DE PROMOCION DE LA SALUD (CONVENIO CON SEREMI DE SALUD)</a:t>
            </a:r>
            <a:br>
              <a:rPr lang="es-CL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CL" sz="2000" dirty="0" smtClean="0">
                <a:solidFill>
                  <a:schemeClr val="accent6">
                    <a:lumMod val="50000"/>
                  </a:schemeClr>
                </a:solidFill>
              </a:rPr>
              <a:t>$ 9.397.225</a:t>
            </a:r>
            <a:br>
              <a:rPr lang="es-CL" sz="20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es-CL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4 Marcador de contenido" descr="C:\Users\Andrea del Rio\AppData\Local\Microsoft\Windows\INetCache\Content.Outlook\3NKC64KW\FB_IMG_144681230298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920" y="1556792"/>
            <a:ext cx="4525962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CL" dirty="0"/>
          </a:p>
        </p:txBody>
      </p:sp>
      <p:sp>
        <p:nvSpPr>
          <p:cNvPr id="7" name="6 Rectángulo"/>
          <p:cNvSpPr/>
          <p:nvPr/>
        </p:nvSpPr>
        <p:spPr>
          <a:xfrm>
            <a:off x="323528" y="3059668"/>
            <a:ext cx="3018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chemeClr val="accent6">
                    <a:lumMod val="50000"/>
                  </a:schemeClr>
                </a:solidFill>
              </a:rPr>
              <a:t>ESCUELA DE FUTBOL INFANTIL</a:t>
            </a:r>
          </a:p>
        </p:txBody>
      </p:sp>
    </p:spTree>
    <p:extLst>
      <p:ext uri="{BB962C8B-B14F-4D97-AF65-F5344CB8AC3E}">
        <p14:creationId xmlns:p14="http://schemas.microsoft.com/office/powerpoint/2010/main" val="2699800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3062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s-CL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s-CL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CL" b="1" dirty="0" smtClean="0">
                <a:solidFill>
                  <a:schemeClr val="accent6">
                    <a:lumMod val="50000"/>
                  </a:schemeClr>
                </a:solidFill>
              </a:rPr>
              <a:t>		</a:t>
            </a:r>
            <a:r>
              <a:rPr lang="es-CL" sz="2700" b="1" dirty="0" smtClean="0">
                <a:solidFill>
                  <a:schemeClr val="accent6">
                    <a:lumMod val="50000"/>
                  </a:schemeClr>
                </a:solidFill>
              </a:rPr>
              <a:t>GESTION </a:t>
            </a:r>
            <a:r>
              <a:rPr lang="es-CL" sz="2700" b="1" dirty="0">
                <a:solidFill>
                  <a:schemeClr val="accent6">
                    <a:lumMod val="50000"/>
                  </a:schemeClr>
                </a:solidFill>
              </a:rPr>
              <a:t>FINANCIERA</a:t>
            </a:r>
            <a:r>
              <a:rPr lang="es-CL" sz="27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s-CL" sz="2700" dirty="0">
                <a:solidFill>
                  <a:schemeClr val="accent6">
                    <a:lumMod val="50000"/>
                  </a:schemeClr>
                </a:solidFill>
              </a:rPr>
            </a:br>
            <a:endParaRPr lang="es-CL" sz="27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003126"/>
              </p:ext>
            </p:extLst>
          </p:nvPr>
        </p:nvGraphicFramePr>
        <p:xfrm>
          <a:off x="1763688" y="980731"/>
          <a:ext cx="6912768" cy="5615986"/>
        </p:xfrm>
        <a:graphic>
          <a:graphicData uri="http://schemas.openxmlformats.org/drawingml/2006/table">
            <a:tbl>
              <a:tblPr/>
              <a:tblGrid>
                <a:gridCol w="4428254"/>
                <a:gridCol w="1368152"/>
                <a:gridCol w="1116362"/>
              </a:tblGrid>
              <a:tr h="360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Nombre Cuenta Clasificador Presupuestario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5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TOTAL PRESUPUESTO VIGENTE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TOTAL OBLIGACION DEVENGADA (gastos)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160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GASTOS EN PERSONAL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1.310.709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1.547.357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</a:tr>
              <a:tr h="2160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PERSONAL DE PLANTA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1.016.088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1.175.661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160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PERSONAL A CONTRATA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254.021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293.915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160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OTRAS REMUNERACIONES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40.600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77.781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160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BIENES Y SERVICIOS DE CONSUMO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426.082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619.769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</a:tr>
              <a:tr h="2160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ALIMENTOS Y BEBIDAS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3.351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19.743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160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TEXTILES, VESTUARIO Y CALZADO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7.350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8.579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160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COMBUSTIBLES Y LUBRICANTES (</a:t>
                      </a:r>
                      <a:r>
                        <a:rPr lang="es-CL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vehiculos</a:t>
                      </a:r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, calefacción)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24.062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22.569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160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MATERIALES DE USO O CONSUMO (oficina, aseo, quirurgicos, etc)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146.271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177.417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160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SERVICIOS BASICOS (agua, telefonia, luz, gas)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29.364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41.429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857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MANTENIMIENTO Y REPARACIONES (edificios, vehiculos, mobiliario y otros)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48.044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125.110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160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PUBLICIDAD Y DIFUSION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13.399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7.716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160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SERVICIOS GENERALES (Aseo, pasajes, fletes)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3.981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4.085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160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ARRIENDOS (edificios, vehiculos)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11.611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13.423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160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SERVICIOS FINANCIEROS Y DE SEGUROS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4.156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5.184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160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SERVICIOS TECNICOS Y PROFESIONALES (capacitacion y otros)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117.285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189.115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160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OTROS GASTOS EN BIENES Y SERVICIOS DE CONSUMO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17.208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5.399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160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PRESTACIONES DE SEGURIDAD SOCIAL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0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4.208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</a:tr>
              <a:tr h="2160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PRESTACIONES SOCIALES DEL EMPLEADOR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0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4.208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160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ADQUISIC. DE ACTIVOS NO FINANCIEROS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56.452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33.863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</a:tr>
              <a:tr h="2160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VEHICULOS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28.000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MOBILIARIO Y OTROS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28.452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32.268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EQUIPOS INFORMATICOS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0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1.595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16095"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Verificación Total Gastos Salud:</a:t>
                      </a:r>
                    </a:p>
                  </a:txBody>
                  <a:tcPr marL="8588" marR="8588" marT="8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1.793.243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2.205.197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683568" y="620688"/>
            <a:ext cx="7920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P</a:t>
            </a:r>
          </a:p>
          <a:p>
            <a:pPr algn="ctr"/>
            <a:r>
              <a:rPr lang="es-CL" dirty="0" smtClean="0"/>
              <a:t>R</a:t>
            </a:r>
          </a:p>
          <a:p>
            <a:pPr algn="ctr"/>
            <a:r>
              <a:rPr lang="es-CL" dirty="0" smtClean="0"/>
              <a:t>E</a:t>
            </a:r>
          </a:p>
          <a:p>
            <a:pPr algn="ctr"/>
            <a:r>
              <a:rPr lang="es-CL" dirty="0" smtClean="0"/>
              <a:t>S</a:t>
            </a:r>
          </a:p>
          <a:p>
            <a:pPr algn="ctr"/>
            <a:r>
              <a:rPr lang="es-CL" dirty="0" smtClean="0"/>
              <a:t>U</a:t>
            </a:r>
          </a:p>
          <a:p>
            <a:pPr algn="ctr"/>
            <a:r>
              <a:rPr lang="es-CL" dirty="0" smtClean="0"/>
              <a:t>P</a:t>
            </a:r>
          </a:p>
          <a:p>
            <a:pPr algn="ctr"/>
            <a:r>
              <a:rPr lang="es-CL" dirty="0" smtClean="0"/>
              <a:t>U</a:t>
            </a:r>
          </a:p>
          <a:p>
            <a:pPr algn="ctr"/>
            <a:r>
              <a:rPr lang="es-CL" dirty="0" smtClean="0"/>
              <a:t>E</a:t>
            </a:r>
          </a:p>
          <a:p>
            <a:pPr algn="ctr"/>
            <a:r>
              <a:rPr lang="es-CL" dirty="0" smtClean="0"/>
              <a:t>S</a:t>
            </a:r>
          </a:p>
          <a:p>
            <a:pPr algn="ctr"/>
            <a:r>
              <a:rPr lang="es-CL" dirty="0" smtClean="0"/>
              <a:t>T</a:t>
            </a:r>
          </a:p>
          <a:p>
            <a:pPr algn="ctr"/>
            <a:r>
              <a:rPr lang="es-CL" dirty="0" smtClean="0"/>
              <a:t>O</a:t>
            </a:r>
          </a:p>
          <a:p>
            <a:pPr algn="ctr"/>
            <a:endParaRPr lang="es-CL" dirty="0"/>
          </a:p>
          <a:p>
            <a:pPr algn="ctr"/>
            <a:r>
              <a:rPr lang="es-CL" dirty="0" smtClean="0"/>
              <a:t>E</a:t>
            </a:r>
          </a:p>
          <a:p>
            <a:pPr algn="ctr"/>
            <a:r>
              <a:rPr lang="es-CL" dirty="0" smtClean="0"/>
              <a:t>J</a:t>
            </a:r>
          </a:p>
          <a:p>
            <a:pPr algn="ctr"/>
            <a:r>
              <a:rPr lang="es-CL" dirty="0" smtClean="0"/>
              <a:t>E</a:t>
            </a:r>
          </a:p>
          <a:p>
            <a:pPr algn="ctr"/>
            <a:r>
              <a:rPr lang="es-CL" dirty="0" smtClean="0"/>
              <a:t>C</a:t>
            </a:r>
          </a:p>
          <a:p>
            <a:pPr algn="ctr"/>
            <a:r>
              <a:rPr lang="es-CL" dirty="0" smtClean="0"/>
              <a:t>U</a:t>
            </a:r>
          </a:p>
          <a:p>
            <a:pPr algn="ctr"/>
            <a:r>
              <a:rPr lang="es-CL" dirty="0" smtClean="0"/>
              <a:t>T</a:t>
            </a:r>
          </a:p>
          <a:p>
            <a:pPr algn="ctr"/>
            <a:r>
              <a:rPr lang="es-CL" dirty="0" smtClean="0"/>
              <a:t>A</a:t>
            </a:r>
          </a:p>
          <a:p>
            <a:pPr algn="ctr"/>
            <a:r>
              <a:rPr lang="es-CL" dirty="0" smtClean="0"/>
              <a:t>D</a:t>
            </a:r>
          </a:p>
          <a:p>
            <a:pPr algn="ctr"/>
            <a:r>
              <a:rPr lang="es-CL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636734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Andrea del Rio\AppData\Local\Microsoft\Windows\INetCache\Content.Outlook\3NKC64KW\collage-14503824016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68760"/>
            <a:ext cx="5030621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Rectángulo"/>
          <p:cNvSpPr/>
          <p:nvPr/>
        </p:nvSpPr>
        <p:spPr>
          <a:xfrm>
            <a:off x="323528" y="2783060"/>
            <a:ext cx="3023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chemeClr val="accent6">
                    <a:lumMod val="50000"/>
                  </a:schemeClr>
                </a:solidFill>
              </a:rPr>
              <a:t>BAILE ENTRETENIDO Y ZUMBA</a:t>
            </a:r>
          </a:p>
        </p:txBody>
      </p:sp>
    </p:spTree>
    <p:extLst>
      <p:ext uri="{BB962C8B-B14F-4D97-AF65-F5344CB8AC3E}">
        <p14:creationId xmlns:p14="http://schemas.microsoft.com/office/powerpoint/2010/main" val="509967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:\Users\Andrea del Rio\AppData\Local\Microsoft\Windows\INetCache\Content.Outlook\3NKC64KW\collage-145038190723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40768"/>
            <a:ext cx="5439564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CuadroTexto"/>
          <p:cNvSpPr txBox="1"/>
          <p:nvPr/>
        </p:nvSpPr>
        <p:spPr>
          <a:xfrm>
            <a:off x="611560" y="692696"/>
            <a:ext cx="19442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dirty="0" smtClean="0"/>
          </a:p>
          <a:p>
            <a:pPr algn="ctr"/>
            <a:endParaRPr lang="es-CL" dirty="0"/>
          </a:p>
          <a:p>
            <a:pPr algn="ctr"/>
            <a:endParaRPr lang="es-CL" dirty="0" smtClean="0"/>
          </a:p>
          <a:p>
            <a:pPr algn="ctr"/>
            <a:r>
              <a:rPr lang="es-CL" dirty="0" smtClean="0">
                <a:solidFill>
                  <a:schemeClr val="accent6">
                    <a:lumMod val="50000"/>
                  </a:schemeClr>
                </a:solidFill>
              </a:rPr>
              <a:t>CONCURSO </a:t>
            </a:r>
            <a:r>
              <a:rPr lang="es-CL" dirty="0">
                <a:solidFill>
                  <a:schemeClr val="accent6">
                    <a:lumMod val="50000"/>
                  </a:schemeClr>
                </a:solidFill>
              </a:rPr>
              <a:t>Y </a:t>
            </a:r>
            <a:endParaRPr lang="es-C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s-CL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CL" dirty="0" smtClean="0">
                <a:solidFill>
                  <a:schemeClr val="accent6">
                    <a:lumMod val="50000"/>
                  </a:schemeClr>
                </a:solidFill>
              </a:rPr>
              <a:t>TALLERES </a:t>
            </a:r>
            <a:r>
              <a:rPr lang="es-CL" dirty="0">
                <a:solidFill>
                  <a:schemeClr val="accent6">
                    <a:lumMod val="50000"/>
                  </a:schemeClr>
                </a:solidFill>
              </a:rPr>
              <a:t>DE </a:t>
            </a:r>
            <a:endParaRPr lang="es-C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s-CL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CL" dirty="0" smtClean="0">
                <a:solidFill>
                  <a:schemeClr val="accent6">
                    <a:lumMod val="50000"/>
                  </a:schemeClr>
                </a:solidFill>
              </a:rPr>
              <a:t>ALIMENTACION </a:t>
            </a:r>
          </a:p>
          <a:p>
            <a:pPr algn="ctr"/>
            <a:endParaRPr lang="es-CL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CL" dirty="0" smtClean="0">
                <a:solidFill>
                  <a:schemeClr val="accent6">
                    <a:lumMod val="50000"/>
                  </a:schemeClr>
                </a:solidFill>
              </a:rPr>
              <a:t>SALUDABLE </a:t>
            </a:r>
          </a:p>
          <a:p>
            <a:pPr algn="ctr"/>
            <a:endParaRPr lang="es-CL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CL" dirty="0" smtClean="0">
                <a:solidFill>
                  <a:schemeClr val="accent6">
                    <a:lumMod val="50000"/>
                  </a:schemeClr>
                </a:solidFill>
              </a:rPr>
              <a:t>CON </a:t>
            </a:r>
          </a:p>
          <a:p>
            <a:pPr algn="ctr"/>
            <a:endParaRPr lang="es-CL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CL" dirty="0" smtClean="0">
                <a:solidFill>
                  <a:schemeClr val="accent6">
                    <a:lumMod val="50000"/>
                  </a:schemeClr>
                </a:solidFill>
              </a:rPr>
              <a:t>PERTINENCIA </a:t>
            </a:r>
          </a:p>
          <a:p>
            <a:pPr algn="ctr"/>
            <a:endParaRPr lang="es-CL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CL" dirty="0" smtClean="0">
                <a:solidFill>
                  <a:schemeClr val="accent6">
                    <a:lumMod val="50000"/>
                  </a:schemeClr>
                </a:solidFill>
              </a:rPr>
              <a:t>CULTURAL</a:t>
            </a:r>
          </a:p>
          <a:p>
            <a:pPr algn="ctr"/>
            <a:endParaRPr lang="es-CL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s-CL" dirty="0" smtClean="0"/>
          </a:p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64542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Andrea del Rio\AppData\Local\Microsoft\Windows\INetCache\Content.Outlook\3NKC64KW\FB_IMG_144597309892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26468"/>
            <a:ext cx="3028950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C:\Users\Andrea del Rio\AppData\Local\Microsoft\Windows\INetCache\Content.Outlook\3NKC64KW\DSC_077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09120"/>
            <a:ext cx="2952328" cy="1674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C:\Users\Andrea del Rio\AppData\Local\Microsoft\Windows\INetCache\Content.Outlook\3NKC64KW\DSC_076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4" r="15921"/>
          <a:stretch/>
        </p:blipFill>
        <p:spPr bwMode="auto">
          <a:xfrm rot="5400000">
            <a:off x="5257512" y="1979773"/>
            <a:ext cx="2779939" cy="22787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827584" y="699592"/>
            <a:ext cx="3755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chemeClr val="accent6">
                    <a:lumMod val="50000"/>
                  </a:schemeClr>
                </a:solidFill>
              </a:rPr>
              <a:t>DIA DE LA ALIMENTACION SALUDABLE</a:t>
            </a:r>
          </a:p>
        </p:txBody>
      </p:sp>
      <p:sp>
        <p:nvSpPr>
          <p:cNvPr id="9" name="8 Rectángulo"/>
          <p:cNvSpPr/>
          <p:nvPr/>
        </p:nvSpPr>
        <p:spPr>
          <a:xfrm>
            <a:off x="827584" y="4005064"/>
            <a:ext cx="4099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chemeClr val="accent6">
                    <a:lumMod val="50000"/>
                  </a:schemeClr>
                </a:solidFill>
              </a:rPr>
              <a:t>RECREOS ACTIVOS EN ESCUELAS RURALES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940152" y="5000284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accent6">
                    <a:lumMod val="50000"/>
                  </a:schemeClr>
                </a:solidFill>
              </a:rPr>
              <a:t>INVERNADERO EN CALEN</a:t>
            </a:r>
            <a:r>
              <a:rPr lang="es-CL" dirty="0"/>
              <a:t>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79725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11960" y="404664"/>
            <a:ext cx="4474840" cy="652934"/>
          </a:xfrm>
        </p:spPr>
        <p:txBody>
          <a:bodyPr>
            <a:normAutofit/>
          </a:bodyPr>
          <a:lstStyle/>
          <a:p>
            <a:r>
              <a:rPr lang="es-CL" sz="2000" dirty="0" smtClean="0">
                <a:solidFill>
                  <a:schemeClr val="accent6">
                    <a:lumMod val="50000"/>
                  </a:schemeClr>
                </a:solidFill>
              </a:rPr>
              <a:t>MES DE LA SALUD MENTAL</a:t>
            </a:r>
            <a:endParaRPr lang="es-CL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3 Imagen" descr="C:\Users\Andrea del Rio\AppData\Local\Microsoft\Windows\INetCache\Content.Outlook\3NKC64KW\FB_IMG_144490759962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2" t="7653" r="23129" b="15306"/>
          <a:stretch/>
        </p:blipFill>
        <p:spPr bwMode="auto">
          <a:xfrm>
            <a:off x="755575" y="1340768"/>
            <a:ext cx="2821305" cy="2000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 descr="C:\Users\Andrea del Rio\AppData\Local\Microsoft\Windows\INetCache\Content.Outlook\3NKC64KW\FB_IMG_144490756539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2"/>
          <a:stretch/>
        </p:blipFill>
        <p:spPr bwMode="auto">
          <a:xfrm>
            <a:off x="4211960" y="2276872"/>
            <a:ext cx="4076700" cy="2565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 descr="C:\Users\Andrea del Rio\AppData\Local\Microsoft\Windows\INetCache\Content.Outlook\3NKC64KW\FB_IMG_1444907571886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4" t="13775" r="37076" b="12529"/>
          <a:stretch/>
        </p:blipFill>
        <p:spPr bwMode="auto">
          <a:xfrm>
            <a:off x="1089902" y="3832939"/>
            <a:ext cx="2152650" cy="20186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757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:\Users\Andrea del Rio\AppData\Local\Microsoft\Windows\INetCache\Content.Outlook\3NKC64KW\DSC_1158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3040" r="12358" b="4346"/>
          <a:stretch/>
        </p:blipFill>
        <p:spPr bwMode="auto">
          <a:xfrm>
            <a:off x="551761" y="1484784"/>
            <a:ext cx="4559791" cy="29178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 descr="C:\Users\Andrea del Rio\AppData\Local\Microsoft\Windows\INetCache\Content.Outlook\3NKC64KW\DSC_112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6" r="16107"/>
          <a:stretch/>
        </p:blipFill>
        <p:spPr bwMode="auto">
          <a:xfrm rot="16200000">
            <a:off x="5209878" y="2575100"/>
            <a:ext cx="3830931" cy="30904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95536" y="5389465"/>
            <a:ext cx="471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accent6">
                    <a:lumMod val="50000"/>
                  </a:schemeClr>
                </a:solidFill>
              </a:rPr>
              <a:t>ACTIVIDAD AUTOCUIDADO </a:t>
            </a:r>
            <a:endParaRPr lang="es-CL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CL" dirty="0" smtClean="0">
                <a:solidFill>
                  <a:schemeClr val="accent6">
                    <a:lumMod val="50000"/>
                  </a:schemeClr>
                </a:solidFill>
              </a:rPr>
              <a:t>CONSEJO </a:t>
            </a:r>
            <a:r>
              <a:rPr lang="es-CL" dirty="0">
                <a:solidFill>
                  <a:schemeClr val="accent6">
                    <a:lumMod val="50000"/>
                  </a:schemeClr>
                </a:solidFill>
              </a:rPr>
              <a:t>CONSULTIVO DE SALUD</a:t>
            </a:r>
          </a:p>
        </p:txBody>
      </p:sp>
    </p:spTree>
    <p:extLst>
      <p:ext uri="{BB962C8B-B14F-4D97-AF65-F5344CB8AC3E}">
        <p14:creationId xmlns:p14="http://schemas.microsoft.com/office/powerpoint/2010/main" val="2532595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1316" y="548680"/>
            <a:ext cx="8229600" cy="718255"/>
          </a:xfrm>
        </p:spPr>
        <p:txBody>
          <a:bodyPr>
            <a:normAutofit/>
          </a:bodyPr>
          <a:lstStyle/>
          <a:p>
            <a:r>
              <a:rPr lang="es-CL" sz="2000" dirty="0">
                <a:solidFill>
                  <a:schemeClr val="accent6">
                    <a:lumMod val="50000"/>
                  </a:schemeClr>
                </a:solidFill>
              </a:rPr>
              <a:t>MANTENCION Y RESTAURACION PLAZAS ACTIVAS</a:t>
            </a:r>
            <a:br>
              <a:rPr lang="es-CL" sz="2000" dirty="0">
                <a:solidFill>
                  <a:schemeClr val="accent6">
                    <a:lumMod val="50000"/>
                  </a:schemeClr>
                </a:solidFill>
              </a:rPr>
            </a:br>
            <a:endParaRPr lang="es-CL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3 Imagen" descr="C:\Users\Andrea del Rio\AppData\Local\Microsoft\Windows\INetCache\Content.Outlook\3NKC64KW\la foto 1 (3)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r="22334" b="15909"/>
          <a:stretch/>
        </p:blipFill>
        <p:spPr bwMode="auto">
          <a:xfrm>
            <a:off x="1183634" y="1484784"/>
            <a:ext cx="2448272" cy="2016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 descr="C:\Users\Andrea del Rio\AppData\Local\Microsoft\Windows\INetCache\Content.Outlook\3NKC64KW\la foto 2 (4)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1" t="17676" r="13241" b="15152"/>
          <a:stretch/>
        </p:blipFill>
        <p:spPr bwMode="auto">
          <a:xfrm>
            <a:off x="4566116" y="1484784"/>
            <a:ext cx="2469165" cy="2016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 descr="C:\Users\Andrea del Rio\AppData\Local\Microsoft\Windows\INetCache\Content.Outlook\3NKC64KW\la foto 1 (6)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750" b="3102"/>
          <a:stretch/>
        </p:blipFill>
        <p:spPr bwMode="auto">
          <a:xfrm>
            <a:off x="1115616" y="3861048"/>
            <a:ext cx="2433955" cy="25628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6 Imagen" descr="C:\Users\Andrea del Rio\AppData\Local\Microsoft\Windows\INetCache\Content.Outlook\3NKC64KW\la foto 2 (7)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5" r="4036" b="19277"/>
          <a:stretch/>
        </p:blipFill>
        <p:spPr bwMode="auto">
          <a:xfrm>
            <a:off x="4551107" y="4149080"/>
            <a:ext cx="2466663" cy="23609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9595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>
            <a:noAutofit/>
          </a:bodyPr>
          <a:lstStyle/>
          <a:p>
            <a:r>
              <a:rPr lang="es-CL" sz="2000" dirty="0">
                <a:solidFill>
                  <a:schemeClr val="accent6">
                    <a:lumMod val="50000"/>
                  </a:schemeClr>
                </a:solidFill>
              </a:rPr>
              <a:t>PROYECTOS COMUNITARIOS  EN POSTAS, CONVENIO EQUIDAD RURAL</a:t>
            </a:r>
            <a:br>
              <a:rPr lang="es-CL" sz="2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CL" sz="2000" dirty="0">
                <a:solidFill>
                  <a:schemeClr val="accent6">
                    <a:lumMod val="50000"/>
                  </a:schemeClr>
                </a:solidFill>
              </a:rPr>
              <a:t>TOTAL  $ 2.500.000</a:t>
            </a:r>
            <a:r>
              <a:rPr lang="es-CL" sz="2000" dirty="0"/>
              <a:t/>
            </a:r>
            <a:br>
              <a:rPr lang="es-CL" sz="2000" dirty="0"/>
            </a:br>
            <a:endParaRPr lang="es-CL" sz="2000" dirty="0"/>
          </a:p>
        </p:txBody>
      </p:sp>
      <p:pic>
        <p:nvPicPr>
          <p:cNvPr id="4" name="3 Marcador de contenido" descr="C:\Users\Andrea del Rio\AppData\Local\Microsoft\Windows\INetCache\Content.Outlook\3NKC64KW\P105066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2468880" cy="1853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C:\Users\Andrea del Rio\AppData\Local\Microsoft\Windows\INetCache\Content.Outlook\3NKC64KW\20150526_18411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9" r="4987" b="-237"/>
          <a:stretch/>
        </p:blipFill>
        <p:spPr bwMode="auto">
          <a:xfrm>
            <a:off x="4571999" y="1988840"/>
            <a:ext cx="2615565" cy="1849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 descr="C:\Users\Andrea del Rio\AppData\Local\Microsoft\Windows\INetCache\Content.Outlook\3NKC64KW\IMG_20151111_134936516 (2)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7"/>
          <a:stretch/>
        </p:blipFill>
        <p:spPr bwMode="auto">
          <a:xfrm>
            <a:off x="1619672" y="4290377"/>
            <a:ext cx="2466340" cy="1722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6 Imagen" descr="C:\Users\Andrea del Rio\AppData\Local\Microsoft\Windows\INetCache\Content.Outlook\3NKC64KW\IMG_20151111_130019364 (2)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40"/>
          <a:stretch/>
        </p:blipFill>
        <p:spPr bwMode="auto">
          <a:xfrm>
            <a:off x="4572000" y="4287882"/>
            <a:ext cx="2615565" cy="17157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1475656" y="1268760"/>
            <a:ext cx="6624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accent6">
                    <a:lumMod val="50000"/>
                  </a:schemeClr>
                </a:solidFill>
              </a:rPr>
              <a:t>QUETALCO : TALLER  USO Y CULTIVO DE HIERBAS MEDICINALES </a:t>
            </a:r>
          </a:p>
        </p:txBody>
      </p:sp>
    </p:spTree>
    <p:extLst>
      <p:ext uri="{BB962C8B-B14F-4D97-AF65-F5344CB8AC3E}">
        <p14:creationId xmlns:p14="http://schemas.microsoft.com/office/powerpoint/2010/main" val="3237240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s-CL" sz="1800" dirty="0">
                <a:solidFill>
                  <a:schemeClr val="accent6">
                    <a:lumMod val="50000"/>
                  </a:schemeClr>
                </a:solidFill>
              </a:rPr>
              <a:t>MOCOPULLI Y BUTALCURA: ADQUISICION DE MAQUINAS EJERCICIO PARA ADULTOS Y NIÑ@S, REALIZACION DE TALLERES PARA FOMENTO ACTIVIDAD FISICA</a:t>
            </a:r>
            <a:br>
              <a:rPr lang="es-CL" sz="1800" dirty="0">
                <a:solidFill>
                  <a:schemeClr val="accent6">
                    <a:lumMod val="50000"/>
                  </a:schemeClr>
                </a:solidFill>
              </a:rPr>
            </a:br>
            <a:endParaRPr lang="es-CL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3 Imagen" descr="C:\Users\Andrea del Rio\AppData\Local\Microsoft\Windows\INetCache\Content.Outlook\3NKC64KW\IMG_906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49556" y="2074123"/>
            <a:ext cx="2492375" cy="187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C:\Users\Andrea del Rio\AppData\Local\Microsoft\Windows\INetCache\Content.Outlook\3NKC64KW\IMG_9063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60" t="23698" r="8092" b="10250"/>
          <a:stretch/>
        </p:blipFill>
        <p:spPr bwMode="auto">
          <a:xfrm>
            <a:off x="5104971" y="1782658"/>
            <a:ext cx="2136775" cy="2472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 descr="C:\Users\Andrea del Rio\Desktop\Fotos Rural\Butalcura\1434202807669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2" t="13953" r="8279" b="1933"/>
          <a:stretch/>
        </p:blipFill>
        <p:spPr bwMode="auto">
          <a:xfrm>
            <a:off x="1547664" y="4632325"/>
            <a:ext cx="2296160" cy="1742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6 Imagen" descr="C:\Users\Andrea del Rio\Desktop\Fotos Rural\Butalcura\20151023_191206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58" r="26542" b="6329"/>
          <a:stretch/>
        </p:blipFill>
        <p:spPr bwMode="auto">
          <a:xfrm>
            <a:off x="5130934" y="4609056"/>
            <a:ext cx="2147570" cy="17011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535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CL" sz="2800" dirty="0">
                <a:solidFill>
                  <a:schemeClr val="accent6">
                    <a:lumMod val="50000"/>
                  </a:schemeClr>
                </a:solidFill>
              </a:rPr>
              <a:t>CALEN: RECICLAJE Y LIMPIEZA DE PLAYAS</a:t>
            </a:r>
            <a:br>
              <a:rPr lang="es-CL" sz="2800" dirty="0">
                <a:solidFill>
                  <a:schemeClr val="accent6">
                    <a:lumMod val="50000"/>
                  </a:schemeClr>
                </a:solidFill>
              </a:rPr>
            </a:br>
            <a:endParaRPr lang="es-CL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3 Marcador de contenido" descr="C:\Users\Andrea del Rio\AppData\Local\Microsoft\Windows\INetCache\Content.Outlook\3NKC64KW\la foto 1 (10)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3" t="4393" r="13501" b="23599"/>
          <a:stretch/>
        </p:blipFill>
        <p:spPr bwMode="auto">
          <a:xfrm>
            <a:off x="827584" y="2636911"/>
            <a:ext cx="2664296" cy="24938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 descr="C:\Users\Andrea del Rio\AppData\Local\Microsoft\Windows\INetCache\Content.Outlook\3NKC64KW\la foto 2 (11)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12" b="3739"/>
          <a:stretch/>
        </p:blipFill>
        <p:spPr bwMode="auto">
          <a:xfrm>
            <a:off x="5652120" y="1700808"/>
            <a:ext cx="3335020" cy="21475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 descr="C:\Users\Andrea del Rio\AppData\Local\Microsoft\Windows\INetCache\Content.Outlook\3NKC64KW\la foto 3 (2)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43"/>
          <a:stretch/>
        </p:blipFill>
        <p:spPr bwMode="auto">
          <a:xfrm>
            <a:off x="3810367" y="3501008"/>
            <a:ext cx="1769745" cy="25730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33043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2731" y="260648"/>
            <a:ext cx="8229600" cy="850106"/>
          </a:xfrm>
        </p:spPr>
        <p:txBody>
          <a:bodyPr>
            <a:noAutofit/>
          </a:bodyPr>
          <a:lstStyle/>
          <a:p>
            <a:r>
              <a:rPr lang="es-CL" sz="2400" dirty="0" smtClean="0"/>
              <a:t/>
            </a:r>
            <a:br>
              <a:rPr lang="es-CL" sz="2400" dirty="0" smtClean="0"/>
            </a:br>
            <a:r>
              <a:rPr lang="es-CL" sz="1800" dirty="0" smtClean="0">
                <a:solidFill>
                  <a:schemeClr val="accent6">
                    <a:lumMod val="50000"/>
                  </a:schemeClr>
                </a:solidFill>
              </a:rPr>
              <a:t>PUCHAURAN</a:t>
            </a:r>
            <a:r>
              <a:rPr lang="es-CL" sz="1800" dirty="0">
                <a:solidFill>
                  <a:schemeClr val="accent6">
                    <a:lumMod val="50000"/>
                  </a:schemeClr>
                </a:solidFill>
              </a:rPr>
              <a:t>: RESCATANDO LA IDENTIDAD CHILOTA CON EL ADULTO MAYOR</a:t>
            </a:r>
            <a:br>
              <a:rPr lang="es-CL" sz="1800" dirty="0">
                <a:solidFill>
                  <a:schemeClr val="accent6">
                    <a:lumMod val="50000"/>
                  </a:schemeClr>
                </a:solidFill>
              </a:rPr>
            </a:br>
            <a:endParaRPr lang="es-CL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3 Imagen" descr="C:\Users\Andrea del Rio\Desktop\Fotos Rural\puchauran\IMG_20151121_14451307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" r="10938"/>
          <a:stretch/>
        </p:blipFill>
        <p:spPr bwMode="auto">
          <a:xfrm>
            <a:off x="491952" y="2152111"/>
            <a:ext cx="3837305" cy="2647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 descr="C:\Users\Andrea del Rio\Desktop\Fotos Rural\puchauran\IMG_20151121_1648449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11104"/>
            <a:ext cx="2753360" cy="1764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C:\Users\Andrea del Rio\Desktop\Fotos Rural\puchauran\IMG_20151121_14454841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491" y="4005064"/>
            <a:ext cx="3667760" cy="2064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9688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s-ES" sz="1800" b="1" dirty="0">
                <a:solidFill>
                  <a:schemeClr val="accent6">
                    <a:lumMod val="50000"/>
                  </a:schemeClr>
                </a:solidFill>
              </a:rPr>
              <a:t>CONVENIOS Y/O PROGRAMAS EJECUTADOS DURANTE EL AÑO 2015</a:t>
            </a:r>
            <a:r>
              <a:rPr lang="es-CL" sz="18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s-CL" sz="1800" dirty="0">
                <a:solidFill>
                  <a:schemeClr val="accent6">
                    <a:lumMod val="50000"/>
                  </a:schemeClr>
                </a:solidFill>
              </a:rPr>
            </a:br>
            <a:endParaRPr lang="es-CL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230976"/>
              </p:ext>
            </p:extLst>
          </p:nvPr>
        </p:nvGraphicFramePr>
        <p:xfrm>
          <a:off x="2051720" y="1268760"/>
          <a:ext cx="4705335" cy="5147738"/>
        </p:xfrm>
        <a:graphic>
          <a:graphicData uri="http://schemas.openxmlformats.org/drawingml/2006/table">
            <a:tbl>
              <a:tblPr firstRow="1" firstCol="1" bandRow="1"/>
              <a:tblGrid>
                <a:gridCol w="3542592"/>
                <a:gridCol w="1162743"/>
              </a:tblGrid>
              <a:tr h="203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DETALLE</a:t>
                      </a:r>
                      <a:endParaRPr lang="es-C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CONVENIO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203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SISTEMA URGENCIA RURAL 2015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69.615.145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3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PAGO A CUIDADORES DE POSTRADOS 2015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19.183.872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CHILE CRECE CONTIGO 2015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16.785.294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RESOLUTIVIDAD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7.273.916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GES ODONTOLOGICO 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13.361.875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MEJORAMIENTO ACCESO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12.347.264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ODONTOLOGICO INTEGRAL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28.373.669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79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SEMBRANDO SONRISAS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607.660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FONDO DE FARMACIA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16.603.621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ADOLESCENTES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6.999.486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IMÁGENES DIAGNÓSTICAS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19.880.000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APOYO RADIOLÓGICO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1.665.000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EQUIDAD SALUD RURAL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107.482.546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3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VIDA SANA - OBESIDAD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13.372.488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ESTIMULO CESFAM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3.046.703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DESARROLLO DE RRHH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71.014.749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3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MANTENIMIENTO DE INFRAESTRUCTURA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2.246.397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VACUNACIÓN ANTIINFLUENZA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212.180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PLAN INVIERNO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1.205.000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AGL PLAN DE INVIERNO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1.100.000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AGL DIGITADORES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3.737.046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Apoyo a la Gestión (Acuerdo de Alcaldes)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60.714.655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3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ODONTOLOGICO HOMBRES DE ESCASOS RECURSOS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772.455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78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Convenios Servicio Salud</a:t>
                      </a:r>
                      <a:endParaRPr lang="es-C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477.601.021</a:t>
                      </a:r>
                      <a:endParaRPr lang="es-C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40" marR="388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884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s-CL" sz="2700" dirty="0" smtClean="0"/>
              <a:t/>
            </a:r>
            <a:br>
              <a:rPr lang="es-CL" sz="2700" dirty="0" smtClean="0"/>
            </a:br>
            <a:r>
              <a:rPr lang="es-CL" sz="2000" dirty="0" smtClean="0">
                <a:solidFill>
                  <a:schemeClr val="accent6">
                    <a:lumMod val="50000"/>
                  </a:schemeClr>
                </a:solidFill>
              </a:rPr>
              <a:t>TENAUN</a:t>
            </a:r>
            <a:r>
              <a:rPr lang="es-CL" sz="2000" dirty="0">
                <a:solidFill>
                  <a:schemeClr val="accent6">
                    <a:lumMod val="50000"/>
                  </a:schemeClr>
                </a:solidFill>
              </a:rPr>
              <a:t>: ENCUENTRO FOLCLORICO Y RECREATIVO DEL ADULTO MAYOR CON ALIMENTACION TRADICIONAL</a:t>
            </a:r>
            <a:r>
              <a:rPr lang="es-CL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s-CL" dirty="0">
                <a:solidFill>
                  <a:schemeClr val="accent6">
                    <a:lumMod val="50000"/>
                  </a:schemeClr>
                </a:solidFill>
              </a:rPr>
            </a:br>
            <a:endParaRPr lang="es-CL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3 Imagen" descr="C:\Users\Andrea del Rio\Desktop\Fotos Rural\tenaun abuelos\IMG_20151107_10430234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91" y="1377448"/>
            <a:ext cx="1412875" cy="2510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C:\Users\Andrea del Rio\AppData\Local\Microsoft\Windows\INetCache\Content.Outlook\3NKC64KW\la foto 2 (13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96510"/>
            <a:ext cx="3029585" cy="2272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C:\Users\Andrea del Rio\AppData\Local\Microsoft\Windows\INetCache\Content.Outlook\3NKC64KW\la foto 1 (12)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33683"/>
            <a:ext cx="2397125" cy="1798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C:\Users\Andrea del Rio\Desktop\Fotos Rural\tenaun abuelos\IMG_20151107_15263927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40" y="4581128"/>
            <a:ext cx="2667000" cy="1501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 descr="C:\Users\Andrea del Rio\Desktop\Fotos Rural\tenaun abuelos\IMG_20151107_15271296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496" y="4581128"/>
            <a:ext cx="2448272" cy="1501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C:\Users\Andrea del Rio\Desktop\Fotos Rural\tenaun abuelos\IMG_20151107_15161373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026" y="4592558"/>
            <a:ext cx="2647315" cy="1489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7498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s-CL" sz="2000" dirty="0">
                <a:solidFill>
                  <a:schemeClr val="accent6">
                    <a:lumMod val="50000"/>
                  </a:schemeClr>
                </a:solidFill>
              </a:rPr>
              <a:t>OTRAS ACTIVIDADES EN SALUD</a:t>
            </a:r>
            <a:br>
              <a:rPr lang="es-CL" sz="2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CL" sz="2000" dirty="0">
                <a:solidFill>
                  <a:schemeClr val="accent6">
                    <a:lumMod val="50000"/>
                  </a:schemeClr>
                </a:solidFill>
              </a:rPr>
              <a:t>DIAS DE LA MATRONA Y LACTANCIA </a:t>
            </a:r>
            <a:r>
              <a:rPr lang="es-CL" sz="2000" dirty="0" smtClean="0">
                <a:solidFill>
                  <a:schemeClr val="accent6">
                    <a:lumMod val="50000"/>
                  </a:schemeClr>
                </a:solidFill>
              </a:rPr>
              <a:t>MATERNA</a:t>
            </a:r>
            <a:endParaRPr lang="es-CL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3 Marcador de contenido" descr="C:\Users\Andrea del Rio\AppData\Local\Microsoft\Windows\INetCache\Content.Outlook\3NKC64KW\la foto 1 (14)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86981"/>
            <a:ext cx="2149876" cy="320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C:\Users\Andrea del Rio\AppData\Local\Microsoft\Windows\INetCache\Content.Outlook\3NKC64KW\la foto 2 (15)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42"/>
          <a:stretch/>
        </p:blipFill>
        <p:spPr bwMode="auto">
          <a:xfrm rot="5400000">
            <a:off x="5875421" y="2773651"/>
            <a:ext cx="3456385" cy="21747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 descr="C:\Users\Andrea del Rio\AppData\Local\Microsoft\Windows\INetCache\Content.Outlook\3NKC64KW\la foto 3 (5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116" y="1484784"/>
            <a:ext cx="2415540" cy="1811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C:\Users\Andrea del Rio\AppData\Local\Microsoft\Windows\INetCache\Content.Outlook\3NKC64KW\la foto 4 (3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537" y="3861049"/>
            <a:ext cx="3020695" cy="1811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0333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6864" cy="720080"/>
          </a:xfrm>
        </p:spPr>
        <p:txBody>
          <a:bodyPr>
            <a:normAutofit fontScale="90000"/>
          </a:bodyPr>
          <a:lstStyle/>
          <a:p>
            <a:r>
              <a:rPr lang="es-CL" sz="2800" dirty="0" smtClean="0">
                <a:solidFill>
                  <a:schemeClr val="accent6">
                    <a:lumMod val="50000"/>
                  </a:schemeClr>
                </a:solidFill>
              </a:rPr>
              <a:t>CAMPAÑAS DE SALUD PREVENTIVA EN EMPRESAS</a:t>
            </a:r>
            <a:endParaRPr lang="es-CL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Andrea del Rio\AppData\Local\Microsoft\Windows\INetCache\Content.Outlook\3NKC64KW\IMG_20160406_1200015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49994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drea del Rio\AppData\Local\Microsoft\Windows\INetCache\Content.Outlook\3NKC64KW\IMG_20160406_1133108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80592"/>
            <a:ext cx="2480882" cy="441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403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20072" y="3789040"/>
            <a:ext cx="3168352" cy="1143000"/>
          </a:xfrm>
        </p:spPr>
        <p:txBody>
          <a:bodyPr/>
          <a:lstStyle/>
          <a:p>
            <a:r>
              <a:rPr lang="es-CL" dirty="0" smtClean="0">
                <a:solidFill>
                  <a:schemeClr val="accent6">
                    <a:lumMod val="50000"/>
                  </a:schemeClr>
                </a:solidFill>
              </a:rPr>
              <a:t>GRACIAS ….</a:t>
            </a:r>
            <a:endParaRPr lang="es-CL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323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8143319"/>
              </p:ext>
            </p:extLst>
          </p:nvPr>
        </p:nvGraphicFramePr>
        <p:xfrm>
          <a:off x="1043608" y="1988840"/>
          <a:ext cx="7344816" cy="3744414"/>
        </p:xfrm>
        <a:graphic>
          <a:graphicData uri="http://schemas.openxmlformats.org/drawingml/2006/table">
            <a:tbl>
              <a:tblPr firstRow="1" firstCol="1" bandRow="1"/>
              <a:tblGrid>
                <a:gridCol w="2082471"/>
                <a:gridCol w="1837068"/>
                <a:gridCol w="1464643"/>
                <a:gridCol w="1960634"/>
              </a:tblGrid>
              <a:tr h="53254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Población Inscrita Validada por FONASA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416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Año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Masculino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Femenino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9940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2010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5997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6102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12099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9940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2011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6495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6789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13284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9940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2012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6842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7178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14020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9940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6903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7462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14365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9940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5481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6609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12090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9940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2015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6012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6436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12448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9940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2016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6294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6677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12971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212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s-CL" sz="3600" dirty="0" smtClean="0">
                <a:solidFill>
                  <a:schemeClr val="accent6">
                    <a:lumMod val="50000"/>
                  </a:schemeClr>
                </a:solidFill>
              </a:rPr>
              <a:t>DOTACION 2013- 2016</a:t>
            </a:r>
            <a:endParaRPr lang="es-CL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2940641"/>
              </p:ext>
            </p:extLst>
          </p:nvPr>
        </p:nvGraphicFramePr>
        <p:xfrm>
          <a:off x="827584" y="1772816"/>
          <a:ext cx="7632700" cy="4514850"/>
        </p:xfrm>
        <a:graphic>
          <a:graphicData uri="http://schemas.openxmlformats.org/drawingml/2006/table">
            <a:tbl>
              <a:tblPr/>
              <a:tblGrid>
                <a:gridCol w="15367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DIRECTIVOS  C/D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MEDICO CIRUJANO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CIRUJANO DENTISTA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ASISTENTE SOCIAL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EDUC.  DE PARVULOS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ENFERMERA/O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FONOAUDIOLOGA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KINESIOLOGO/A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MATRONA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NUTRICIONISTA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PSICOLOGA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PROFESOR EDUC FISICA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TECNOLOGO MEDICO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TEC ENFERMERIA 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AUXILIAR DE ENFERMERIA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ADMINISTRATIVA/OS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AUXILIAR DE SERVICIO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AUX  DE SERV (GUARDIA)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TRANS Y CONDUCCION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948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s-CL" sz="3200" dirty="0" smtClean="0">
                <a:solidFill>
                  <a:schemeClr val="accent6">
                    <a:lumMod val="50000"/>
                  </a:schemeClr>
                </a:solidFill>
              </a:rPr>
              <a:t>ESTADISTICA   DE  ATENCIONES  2013</a:t>
            </a:r>
            <a:endParaRPr lang="es-CL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884608"/>
              </p:ext>
            </p:extLst>
          </p:nvPr>
        </p:nvGraphicFramePr>
        <p:xfrm>
          <a:off x="899592" y="1412776"/>
          <a:ext cx="7488831" cy="4600129"/>
        </p:xfrm>
        <a:graphic>
          <a:graphicData uri="http://schemas.openxmlformats.org/drawingml/2006/table">
            <a:tbl>
              <a:tblPr/>
              <a:tblGrid>
                <a:gridCol w="3787711"/>
                <a:gridCol w="925280"/>
                <a:gridCol w="925280"/>
                <a:gridCol w="925280"/>
                <a:gridCol w="925280"/>
              </a:tblGrid>
              <a:tr h="280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CESFAM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COSTA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RUTA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80528">
                <a:tc>
                  <a:txBody>
                    <a:bodyPr/>
                    <a:lstStyle/>
                    <a:p>
                      <a:pPr indent="1530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Controles por Médico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628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306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3134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57726">
                <a:tc>
                  <a:txBody>
                    <a:bodyPr/>
                    <a:lstStyle/>
                    <a:p>
                      <a:pPr indent="1530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Consultas de Morbilidad por Médico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9982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1089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567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11638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25441">
                <a:tc>
                  <a:txBody>
                    <a:bodyPr/>
                    <a:lstStyle/>
                    <a:p>
                      <a:pPr indent="1530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Consultas de Salud Mental por Médico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550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25441">
                <a:tc>
                  <a:txBody>
                    <a:bodyPr/>
                    <a:lstStyle/>
                    <a:p>
                      <a:pPr indent="1530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Consulta médica abreviada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1470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1470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25441">
                <a:tc>
                  <a:txBody>
                    <a:bodyPr/>
                    <a:lstStyle/>
                    <a:p>
                      <a:pPr indent="1530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Consultas y Controles por Matron(a)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5675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815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643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7133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15697">
                <a:tc>
                  <a:txBody>
                    <a:bodyPr/>
                    <a:lstStyle/>
                    <a:p>
                      <a:pPr indent="1530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Consultas y Controles por Enfermera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3299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1050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486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4835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25441">
                <a:tc>
                  <a:txBody>
                    <a:bodyPr/>
                    <a:lstStyle/>
                    <a:p>
                      <a:pPr indent="1530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Consultas y Controles Nutricionistas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2662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370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3633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92462">
                <a:tc>
                  <a:txBody>
                    <a:bodyPr/>
                    <a:lstStyle/>
                    <a:p>
                      <a:pPr indent="1530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Consulta y Controles Odontólogo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1130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6230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59298">
                <a:tc>
                  <a:txBody>
                    <a:bodyPr/>
                    <a:lstStyle/>
                    <a:p>
                      <a:pPr indent="1530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Urgencias Dentales Odontólogo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1184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1408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81408">
                <a:tc>
                  <a:txBody>
                    <a:bodyPr/>
                    <a:lstStyle/>
                    <a:p>
                      <a:pPr indent="1530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Consultas y Controles Asistente Social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1335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1357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81408">
                <a:tc>
                  <a:txBody>
                    <a:bodyPr/>
                    <a:lstStyle/>
                    <a:p>
                      <a:pPr indent="1530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kinesiologo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3888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3888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13694">
                <a:tc>
                  <a:txBody>
                    <a:bodyPr/>
                    <a:lstStyle/>
                    <a:p>
                      <a:pPr indent="1530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Consultas y Controles Psicologa(o)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1247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1247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35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38592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5607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2384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46583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614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ES" sz="27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s-ES" sz="27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ES" sz="27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s-ES" sz="27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ES" sz="2700" dirty="0" smtClean="0">
                <a:solidFill>
                  <a:schemeClr val="accent6">
                    <a:lumMod val="50000"/>
                  </a:schemeClr>
                </a:solidFill>
              </a:rPr>
              <a:t>PRESTACIONES </a:t>
            </a:r>
            <a:r>
              <a:rPr lang="es-ES" sz="2700" dirty="0">
                <a:solidFill>
                  <a:schemeClr val="accent6">
                    <a:lumMod val="50000"/>
                  </a:schemeClr>
                </a:solidFill>
              </a:rPr>
              <a:t>ANUALES COMUNA DE DALCAHUE, AÑO 2015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654492"/>
              </p:ext>
            </p:extLst>
          </p:nvPr>
        </p:nvGraphicFramePr>
        <p:xfrm>
          <a:off x="1187624" y="1556792"/>
          <a:ext cx="7033962" cy="4694872"/>
        </p:xfrm>
        <a:graphic>
          <a:graphicData uri="http://schemas.openxmlformats.org/drawingml/2006/table">
            <a:tbl>
              <a:tblPr firstRow="1" firstCol="1" bandRow="1"/>
              <a:tblGrid>
                <a:gridCol w="3954651"/>
                <a:gridCol w="937861"/>
                <a:gridCol w="937861"/>
                <a:gridCol w="1203589"/>
              </a:tblGrid>
              <a:tr h="391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Consultas y Controles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CESFAM 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RURAL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COMUNAL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223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Controles por Médico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2.683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859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3.542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Consultas de Morbilidad por Médico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7.026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1080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8.106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Consultas de Salud Mental por Médico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1.555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1.593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Consultas y Controles por Matrona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2.924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1021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3.945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Consultas y Controles por Enfermera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4.418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1453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5.871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Consultas y Controles por Nutricionista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3.291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1224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4.515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Consultas y Controles por Odontólog@ 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8.141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2.072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10.213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Urgencias Odontológicas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340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36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376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Consultas y Controles por Asistente Social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1.817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147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1.964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Consultas y Controles por Kinesiólog@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6.054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6.072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Consultas y Controles por Psicólog@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2.006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307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2.313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Consultas y Controles por Fonoaudióloga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502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502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Consultas y Controles por Téc. Paramédico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2.448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1092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3.540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Consultas y Controles por Ed. De Párvulos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796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796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44.001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9347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53.348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215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CL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CL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CL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CL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3450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Las consultas de morbilidad general y otros profesionales, aumentan en 9% respecto del año 2014. No considera SUR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470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121466"/>
              </p:ext>
            </p:extLst>
          </p:nvPr>
        </p:nvGraphicFramePr>
        <p:xfrm>
          <a:off x="467544" y="105273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181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es-ES" sz="2800" dirty="0">
                <a:solidFill>
                  <a:schemeClr val="accent6">
                    <a:lumMod val="50000"/>
                  </a:schemeClr>
                </a:solidFill>
              </a:rPr>
              <a:t>PRESTACIONES MEDICAS</a:t>
            </a:r>
            <a:r>
              <a:rPr lang="es-CL" sz="28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s-CL" sz="2800" dirty="0">
                <a:solidFill>
                  <a:schemeClr val="accent6">
                    <a:lumMod val="50000"/>
                  </a:schemeClr>
                </a:solidFill>
              </a:rPr>
            </a:br>
            <a:endParaRPr lang="es-CL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140056"/>
              </p:ext>
            </p:extLst>
          </p:nvPr>
        </p:nvGraphicFramePr>
        <p:xfrm>
          <a:off x="755576" y="1268760"/>
          <a:ext cx="5328592" cy="3041906"/>
        </p:xfrm>
        <a:graphic>
          <a:graphicData uri="http://schemas.openxmlformats.org/drawingml/2006/table">
            <a:tbl>
              <a:tblPr firstRow="1" firstCol="1" bandRow="1"/>
              <a:tblGrid>
                <a:gridCol w="4488120"/>
                <a:gridCol w="840472"/>
              </a:tblGrid>
              <a:tr h="280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CONSULTAS MEDICAS DE MORBILIDAD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2015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2075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IRA ALTA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699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SINDROME BRONQUIAL OBSTRUCTIVO 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127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NEUMONÍA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81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ASMA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132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ENFERMEDAD PULMONAR OBSTRUCTIVA CRÓNICA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65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OTRAS RESPIRATORIAS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945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OBSTETRICA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GINECOLOGICA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58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GINECOLOGICA  POR INFERTILIDAD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INFECCIÓN TRANSMISIÓN SEXUAL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VIH-SIDA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OTRAS MORBILIDADES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5946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6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comunal 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8106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51920" y="4777521"/>
            <a:ext cx="47525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ATENCIONES SERVICIO DE URGENCIAS (SUR) AÑO 2015</a:t>
            </a:r>
            <a:endParaRPr kumimoji="0" lang="es-CL" sz="1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513286"/>
              </p:ext>
            </p:extLst>
          </p:nvPr>
        </p:nvGraphicFramePr>
        <p:xfrm>
          <a:off x="4044900" y="5301208"/>
          <a:ext cx="4127500" cy="909439"/>
        </p:xfrm>
        <a:graphic>
          <a:graphicData uri="http://schemas.openxmlformats.org/drawingml/2006/table">
            <a:tbl>
              <a:tblPr firstRow="1" firstCol="1" bandRow="1"/>
              <a:tblGrid>
                <a:gridCol w="3358515"/>
                <a:gridCol w="768985"/>
              </a:tblGrid>
              <a:tr h="5147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CONSULTAS SERVICIO URGENCIA RURAL AÑO 2015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8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Consultas Médicas de Urgencia 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10.669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Consultas TPM de Urgencia 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15.742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7530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ticario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oticario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oticario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634</TotalTime>
  <Words>1209</Words>
  <Application>Microsoft Office PowerPoint</Application>
  <PresentationFormat>Presentación en pantalla (4:3)</PresentationFormat>
  <Paragraphs>647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Viajes</vt:lpstr>
      <vt:lpstr>INFORME CUENTA PÚBLICA AÑO 2015   DEPARTAMENTO DE SALUD DALCAHUE </vt:lpstr>
      <vt:lpstr>   GESTION FINANCIERA </vt:lpstr>
      <vt:lpstr>CONVENIOS Y/O PROGRAMAS EJECUTADOS DURANTE EL AÑO 2015 </vt:lpstr>
      <vt:lpstr>Presentación de PowerPoint</vt:lpstr>
      <vt:lpstr>DOTACION 2013- 2016</vt:lpstr>
      <vt:lpstr>ESTADISTICA   DE  ATENCIONES  2013</vt:lpstr>
      <vt:lpstr>  PRESTACIONES ANUALES COMUNA DE DALCAHUE, AÑO 2015 </vt:lpstr>
      <vt:lpstr>Presentación de PowerPoint</vt:lpstr>
      <vt:lpstr>PRESTACIONES MEDICAS </vt:lpstr>
      <vt:lpstr>PRESTACIONES MEDICAS </vt:lpstr>
      <vt:lpstr> POBLACION BAJO CONTROL EN PROGRAMAS DE SALUD DE LA  COMUNA DE DALCAHUE </vt:lpstr>
      <vt:lpstr>  POBLACION BAJO CONTROL EN PROGRAMAS DE SALUD DE LA  COMUNA DE DALCAHUE </vt:lpstr>
      <vt:lpstr> CUMPLIMIENTO DE METAS EN SALUD, COMUNA DE DALCAHUE AÑO 2015 </vt:lpstr>
      <vt:lpstr>METAS IAAPS (Indice de Actividad de Atención Primaria de Salud) </vt:lpstr>
      <vt:lpstr>GESTIONES A NIVEL MINISTERIAL Y LOCAL (SS CHILOE) </vt:lpstr>
      <vt:lpstr>INVERSIONES AÑO 2015 </vt:lpstr>
      <vt:lpstr> DISEÑO PARA REPOSICION Y APROBACION DE POSTA QUETALCO $ 6.000.000 </vt:lpstr>
      <vt:lpstr>OTRAS INVERSIONES PROYECTO MEJORAMIENTO INFRAESTRUCTURA POSTA MOCOPULLI    $ 2.246.397 </vt:lpstr>
      <vt:lpstr>  PROGRAMA DE PROMOCION DE LA SALUD (CONVENIO CON SEREMI DE SALUD) $ 9.397.225 </vt:lpstr>
      <vt:lpstr>Presentación de PowerPoint</vt:lpstr>
      <vt:lpstr>Presentación de PowerPoint</vt:lpstr>
      <vt:lpstr>Presentación de PowerPoint</vt:lpstr>
      <vt:lpstr>MES DE LA SALUD MENTAL</vt:lpstr>
      <vt:lpstr>Presentación de PowerPoint</vt:lpstr>
      <vt:lpstr>MANTENCION Y RESTAURACION PLAZAS ACTIVAS </vt:lpstr>
      <vt:lpstr>PROYECTOS COMUNITARIOS  EN POSTAS, CONVENIO EQUIDAD RURAL TOTAL  $ 2.500.000 </vt:lpstr>
      <vt:lpstr>MOCOPULLI Y BUTALCURA: ADQUISICION DE MAQUINAS EJERCICIO PARA ADULTOS Y NIÑ@S, REALIZACION DE TALLERES PARA FOMENTO ACTIVIDAD FISICA </vt:lpstr>
      <vt:lpstr>CALEN: RECICLAJE Y LIMPIEZA DE PLAYAS </vt:lpstr>
      <vt:lpstr> PUCHAURAN: RESCATANDO LA IDENTIDAD CHILOTA CON EL ADULTO MAYOR </vt:lpstr>
      <vt:lpstr> TENAUN: ENCUENTRO FOLCLORICO Y RECREATIVO DEL ADULTO MAYOR CON ALIMENTACION TRADICIONAL </vt:lpstr>
      <vt:lpstr>OTRAS ACTIVIDADES EN SALUD DIAS DE LA MATRONA Y LACTANCIA MATERNA</vt:lpstr>
      <vt:lpstr>CAMPAÑAS DE SALUD PREVENTIVA EN EMPRESAS</vt:lpstr>
      <vt:lpstr>GRACIAS 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CUENTA PÚBLICA AÑO 2015   DEPARTAMENTO DE SALUD DALCAHUE</dc:title>
  <dc:creator>Andrea del Rio</dc:creator>
  <cp:lastModifiedBy>Pamela Barrientos</cp:lastModifiedBy>
  <cp:revision>28</cp:revision>
  <dcterms:created xsi:type="dcterms:W3CDTF">2016-05-25T16:50:53Z</dcterms:created>
  <dcterms:modified xsi:type="dcterms:W3CDTF">2017-04-20T18:42:07Z</dcterms:modified>
</cp:coreProperties>
</file>