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90" r:id="rId6"/>
    <p:sldId id="291" r:id="rId7"/>
    <p:sldId id="260" r:id="rId8"/>
    <p:sldId id="261" r:id="rId9"/>
    <p:sldId id="265" r:id="rId10"/>
    <p:sldId id="262" r:id="rId11"/>
    <p:sldId id="263" r:id="rId12"/>
    <p:sldId id="266" r:id="rId13"/>
    <p:sldId id="267" r:id="rId14"/>
    <p:sldId id="264" r:id="rId15"/>
    <p:sldId id="268" r:id="rId16"/>
    <p:sldId id="269" r:id="rId17"/>
    <p:sldId id="271" r:id="rId18"/>
    <p:sldId id="272" r:id="rId19"/>
    <p:sldId id="273" r:id="rId20"/>
    <p:sldId id="274" r:id="rId21"/>
    <p:sldId id="276" r:id="rId22"/>
    <p:sldId id="275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9" r:id="rId34"/>
  </p:sldIdLst>
  <p:sldSz cx="9144000" cy="6858000" type="screen4x3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2244" y="-53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Hoja_de_c_lculo_de_Microsoft_Excel1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Hoja_de_c_lculo_de_Microsoft_Excel2.xlsx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Hoja_de_c_lculo_de_Microsoft_Excel3.xlsx"/><Relationship Id="rId1" Type="http://schemas.openxmlformats.org/officeDocument/2006/relationships/themeOverride" Target="../theme/themeOverrid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C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Hoja1!$D$7</c:f>
              <c:strCache>
                <c:ptCount val="1"/>
                <c:pt idx="0">
                  <c:v>TOTAL COMUNAL</c:v>
                </c:pt>
              </c:strCache>
            </c:strRef>
          </c:tx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Hoja1!$A$8:$A$21</c:f>
              <c:strCache>
                <c:ptCount val="14"/>
                <c:pt idx="0">
                  <c:v>Controles por Médico</c:v>
                </c:pt>
                <c:pt idx="1">
                  <c:v>Consultas de Morbilidad por Médico</c:v>
                </c:pt>
                <c:pt idx="2">
                  <c:v>Consultas de Salud Mental por Médico</c:v>
                </c:pt>
                <c:pt idx="3">
                  <c:v>Consultas y Controles por Matrona</c:v>
                </c:pt>
                <c:pt idx="4">
                  <c:v>Consultas y Controles por Enfermera</c:v>
                </c:pt>
                <c:pt idx="5">
                  <c:v>Consultas y Controles por Nutricionista</c:v>
                </c:pt>
                <c:pt idx="6">
                  <c:v>Consultas y Controles por Odontólog@ </c:v>
                </c:pt>
                <c:pt idx="7">
                  <c:v>Urgencias Odontológicas</c:v>
                </c:pt>
                <c:pt idx="8">
                  <c:v>Consultas y Controles por Asistente Social</c:v>
                </c:pt>
                <c:pt idx="9">
                  <c:v>Consultas y Controles por Kinesiólog@</c:v>
                </c:pt>
                <c:pt idx="10">
                  <c:v>Consultas y Controles por Psicólog@</c:v>
                </c:pt>
                <c:pt idx="11">
                  <c:v>Consultas y Controles por Fonoaudióloga</c:v>
                </c:pt>
                <c:pt idx="12">
                  <c:v>Consultas y Controles por Téc. Paramédico</c:v>
                </c:pt>
                <c:pt idx="13">
                  <c:v>Consultas y Controles por Ed. De Párvulos</c:v>
                </c:pt>
              </c:strCache>
            </c:strRef>
          </c:cat>
          <c:val>
            <c:numRef>
              <c:f>Hoja1!$D$8:$D$21</c:f>
              <c:numCache>
                <c:formatCode>#,##0</c:formatCode>
                <c:ptCount val="14"/>
                <c:pt idx="0">
                  <c:v>3542</c:v>
                </c:pt>
                <c:pt idx="1">
                  <c:v>8106</c:v>
                </c:pt>
                <c:pt idx="2">
                  <c:v>1593</c:v>
                </c:pt>
                <c:pt idx="3">
                  <c:v>3945</c:v>
                </c:pt>
                <c:pt idx="4">
                  <c:v>5871</c:v>
                </c:pt>
                <c:pt idx="5">
                  <c:v>4515</c:v>
                </c:pt>
                <c:pt idx="6">
                  <c:v>10213</c:v>
                </c:pt>
                <c:pt idx="7">
                  <c:v>376</c:v>
                </c:pt>
                <c:pt idx="8">
                  <c:v>1964</c:v>
                </c:pt>
                <c:pt idx="9">
                  <c:v>6072</c:v>
                </c:pt>
                <c:pt idx="10">
                  <c:v>2313</c:v>
                </c:pt>
                <c:pt idx="11">
                  <c:v>502</c:v>
                </c:pt>
                <c:pt idx="12">
                  <c:v>3540</c:v>
                </c:pt>
                <c:pt idx="13">
                  <c:v>796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64629568873335275"/>
          <c:y val="0.16020944051022953"/>
          <c:w val="0.35216110139010404"/>
          <c:h val="0.73843776451552967"/>
        </c:manualLayout>
      </c:layout>
      <c:overlay val="0"/>
      <c:txPr>
        <a:bodyPr/>
        <a:lstStyle/>
        <a:p>
          <a:pPr rtl="0">
            <a:defRPr/>
          </a:pPr>
          <a:endParaRPr lang="es-CL"/>
        </a:p>
      </c:txPr>
    </c:legend>
    <c:plotVisOnly val="1"/>
    <c:dispBlanksAs val="gap"/>
    <c:showDLblsOverMax val="0"/>
  </c:chart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C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9.7419437153689128E-2"/>
          <c:y val="3.6478424591628346E-2"/>
          <c:w val="0.51601086322543011"/>
          <c:h val="0.93826728146032123"/>
        </c:manualLayout>
      </c:layout>
      <c:pieChart>
        <c:varyColors val="1"/>
        <c:ser>
          <c:idx val="0"/>
          <c:order val="0"/>
          <c:cat>
            <c:strRef>
              <c:f>Hoja1!$A$34:$A$45</c:f>
              <c:strCache>
                <c:ptCount val="12"/>
                <c:pt idx="0">
                  <c:v>IRA ALTA</c:v>
                </c:pt>
                <c:pt idx="1">
                  <c:v>SINDROME BRONQUIAL OBSTRUCTIVO </c:v>
                </c:pt>
                <c:pt idx="2">
                  <c:v>NEUMONÍA</c:v>
                </c:pt>
                <c:pt idx="3">
                  <c:v>ASMA</c:v>
                </c:pt>
                <c:pt idx="4">
                  <c:v>ENFERMEDAD PULMONAR OBSTRUCTIVA CRÓNICA</c:v>
                </c:pt>
                <c:pt idx="5">
                  <c:v>OTRAS RESPIRATORIAS</c:v>
                </c:pt>
                <c:pt idx="6">
                  <c:v>OBSTETRICA</c:v>
                </c:pt>
                <c:pt idx="7">
                  <c:v>GINECOLOGICA</c:v>
                </c:pt>
                <c:pt idx="8">
                  <c:v>GINECOLOGICA  POR INFERTILIDAD</c:v>
                </c:pt>
                <c:pt idx="9">
                  <c:v>INFECCIÓN TRANSMISIÓN SEXUAL</c:v>
                </c:pt>
                <c:pt idx="10">
                  <c:v>VIH-SIDA</c:v>
                </c:pt>
                <c:pt idx="11">
                  <c:v>OTRAS MORBILIDADES</c:v>
                </c:pt>
              </c:strCache>
            </c:strRef>
          </c:cat>
          <c:val>
            <c:numRef>
              <c:f>Hoja1!$B$34:$B$45</c:f>
              <c:numCache>
                <c:formatCode>General</c:formatCode>
                <c:ptCount val="12"/>
                <c:pt idx="0">
                  <c:v>699</c:v>
                </c:pt>
                <c:pt idx="1">
                  <c:v>127</c:v>
                </c:pt>
                <c:pt idx="2">
                  <c:v>81</c:v>
                </c:pt>
                <c:pt idx="3">
                  <c:v>132</c:v>
                </c:pt>
                <c:pt idx="4">
                  <c:v>65</c:v>
                </c:pt>
                <c:pt idx="5">
                  <c:v>945</c:v>
                </c:pt>
                <c:pt idx="6">
                  <c:v>40</c:v>
                </c:pt>
                <c:pt idx="7">
                  <c:v>58</c:v>
                </c:pt>
                <c:pt idx="8">
                  <c:v>7</c:v>
                </c:pt>
                <c:pt idx="9">
                  <c:v>6</c:v>
                </c:pt>
                <c:pt idx="10">
                  <c:v>0</c:v>
                </c:pt>
                <c:pt idx="11">
                  <c:v>5946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59393686930796641"/>
          <c:y val="2.9357681739371859E-2"/>
          <c:w val="0.39418923272514383"/>
          <c:h val="0.9593701431624585"/>
        </c:manualLayout>
      </c:layout>
      <c:overlay val="0"/>
      <c:txPr>
        <a:bodyPr/>
        <a:lstStyle/>
        <a:p>
          <a:pPr>
            <a:defRPr sz="800" baseline="0">
              <a:latin typeface="Calibri" pitchFamily="34" charset="0"/>
            </a:defRPr>
          </a:pPr>
          <a:endParaRPr lang="es-CL"/>
        </a:p>
      </c:txPr>
    </c:legend>
    <c:plotVisOnly val="1"/>
    <c:dispBlanksAs val="gap"/>
    <c:showDLblsOverMax val="0"/>
  </c:chart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C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4.5602605863192182E-2"/>
          <c:y val="0.15560817613708597"/>
          <c:w val="0.46471226927252984"/>
          <c:h val="0.67614517143830244"/>
        </c:manualLayout>
      </c:layout>
      <c:pieChart>
        <c:varyColors val="1"/>
        <c:ser>
          <c:idx val="0"/>
          <c:order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Hoja1!$A$6:$A$17</c:f>
              <c:strCache>
                <c:ptCount val="12"/>
                <c:pt idx="0">
                  <c:v>Mujeres en regulación de fecundidad</c:v>
                </c:pt>
                <c:pt idx="1">
                  <c:v>Gestantes en Control</c:v>
                </c:pt>
                <c:pt idx="2">
                  <c:v>Niñ@s en control</c:v>
                </c:pt>
                <c:pt idx="3">
                  <c:v>Niñ@s en control IRA</c:v>
                </c:pt>
                <c:pt idx="4">
                  <c:v>Adultos en control ERA</c:v>
                </c:pt>
                <c:pt idx="5">
                  <c:v>Población con algún grado de dependencia</c:v>
                </c:pt>
                <c:pt idx="6">
                  <c:v>Población en control PSCV (crónicos)</c:v>
                </c:pt>
                <c:pt idx="7">
                  <c:v>Población Programa Adulto Mayor</c:v>
                </c:pt>
                <c:pt idx="8">
                  <c:v>Población Programa Salud Mental</c:v>
                </c:pt>
                <c:pt idx="9">
                  <c:v>Mujeres con PAP vigente</c:v>
                </c:pt>
                <c:pt idx="10">
                  <c:v>Mujeres con Mamografía vigente</c:v>
                </c:pt>
                <c:pt idx="11">
                  <c:v>Mujeres con examen físico de mamas vigentes</c:v>
                </c:pt>
              </c:strCache>
            </c:strRef>
          </c:cat>
          <c:val>
            <c:numRef>
              <c:f>Hoja1!$B$6:$B$17</c:f>
              <c:numCache>
                <c:formatCode>General</c:formatCode>
                <c:ptCount val="12"/>
                <c:pt idx="0" formatCode="#,##0">
                  <c:v>1624</c:v>
                </c:pt>
                <c:pt idx="1">
                  <c:v>68</c:v>
                </c:pt>
                <c:pt idx="2">
                  <c:v>988</c:v>
                </c:pt>
                <c:pt idx="3">
                  <c:v>69</c:v>
                </c:pt>
                <c:pt idx="4">
                  <c:v>89</c:v>
                </c:pt>
                <c:pt idx="5">
                  <c:v>139</c:v>
                </c:pt>
                <c:pt idx="6" formatCode="#,##0">
                  <c:v>2096</c:v>
                </c:pt>
                <c:pt idx="7" formatCode="#,##0">
                  <c:v>950</c:v>
                </c:pt>
                <c:pt idx="8">
                  <c:v>829</c:v>
                </c:pt>
                <c:pt idx="9" formatCode="#,##0">
                  <c:v>2640</c:v>
                </c:pt>
                <c:pt idx="10">
                  <c:v>1053</c:v>
                </c:pt>
                <c:pt idx="11">
                  <c:v>1026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6384364820846905"/>
          <c:y val="6.1623300711945189E-2"/>
          <c:w val="0.32247557003257327"/>
          <c:h val="0.88939137729562334"/>
        </c:manualLayout>
      </c:layout>
      <c:overlay val="0"/>
    </c:legend>
    <c:plotVisOnly val="1"/>
    <c:dispBlanksAs val="gap"/>
    <c:showDLblsOverMax val="0"/>
  </c:chart>
  <c:externalData r:id="rId2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Conector recto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28 Título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16" name="15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CD572-AA8B-4BFC-8792-FC6B8CF0C6E7}" type="datetimeFigureOut">
              <a:rPr lang="es-CL" smtClean="0"/>
              <a:t>20-04-2017</a:t>
            </a:fld>
            <a:endParaRPr lang="es-CL"/>
          </a:p>
        </p:txBody>
      </p:sp>
      <p:sp>
        <p:nvSpPr>
          <p:cNvPr id="2" name="1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15" name="1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039A9009-43BB-4E8B-9F89-A61F4E42F9A5}" type="slidenum">
              <a:rPr lang="es-CL" smtClean="0"/>
              <a:t>‹Nº›</a:t>
            </a:fld>
            <a:endParaRPr lang="es-C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CD572-AA8B-4BFC-8792-FC6B8CF0C6E7}" type="datetimeFigureOut">
              <a:rPr lang="es-CL" smtClean="0"/>
              <a:t>20-04-2017</a:t>
            </a:fld>
            <a:endParaRPr lang="es-C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A9009-43BB-4E8B-9F89-A61F4E42F9A5}" type="slidenum">
              <a:rPr lang="es-CL" smtClean="0"/>
              <a:t>‹Nº›</a:t>
            </a:fld>
            <a:endParaRPr lang="es-C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CD572-AA8B-4BFC-8792-FC6B8CF0C6E7}" type="datetimeFigureOut">
              <a:rPr lang="es-CL" smtClean="0"/>
              <a:t>20-04-2017</a:t>
            </a:fld>
            <a:endParaRPr lang="es-C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A9009-43BB-4E8B-9F89-A61F4E42F9A5}" type="slidenum">
              <a:rPr lang="es-CL" smtClean="0"/>
              <a:t>‹Nº›</a:t>
            </a:fld>
            <a:endParaRPr lang="es-C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27" name="26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25" name="2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CD572-AA8B-4BFC-8792-FC6B8CF0C6E7}" type="datetimeFigureOut">
              <a:rPr lang="es-CL" smtClean="0"/>
              <a:t>20-04-2017</a:t>
            </a:fld>
            <a:endParaRPr lang="es-CL"/>
          </a:p>
        </p:txBody>
      </p:sp>
      <p:sp>
        <p:nvSpPr>
          <p:cNvPr id="19" name="18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s-CL"/>
          </a:p>
        </p:txBody>
      </p:sp>
      <p:sp>
        <p:nvSpPr>
          <p:cNvPr id="16" name="1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039A9009-43BB-4E8B-9F89-A61F4E42F9A5}" type="slidenum">
              <a:rPr lang="es-CL" smtClean="0"/>
              <a:t>‹Nº›</a:t>
            </a:fld>
            <a:endParaRPr lang="es-C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Conector recto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Marcador de texto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19" name="18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CD572-AA8B-4BFC-8792-FC6B8CF0C6E7}" type="datetimeFigureOut">
              <a:rPr lang="es-CL" smtClean="0"/>
              <a:t>20-04-2017</a:t>
            </a:fld>
            <a:endParaRPr lang="es-CL"/>
          </a:p>
        </p:txBody>
      </p:sp>
      <p:sp>
        <p:nvSpPr>
          <p:cNvPr id="11" name="10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16" name="1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A9009-43BB-4E8B-9F89-A61F4E42F9A5}" type="slidenum">
              <a:rPr lang="es-CL" smtClean="0"/>
              <a:t>‹Nº›</a:t>
            </a:fld>
            <a:endParaRPr lang="es-CL"/>
          </a:p>
        </p:txBody>
      </p:sp>
      <p:sp>
        <p:nvSpPr>
          <p:cNvPr id="8" name="7 Título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Título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4" name="13 Marcador de contenido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3" name="12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21" name="20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CD572-AA8B-4BFC-8792-FC6B8CF0C6E7}" type="datetimeFigureOut">
              <a:rPr lang="es-CL" smtClean="0"/>
              <a:t>20-04-2017</a:t>
            </a:fld>
            <a:endParaRPr lang="es-CL"/>
          </a:p>
        </p:txBody>
      </p:sp>
      <p:sp>
        <p:nvSpPr>
          <p:cNvPr id="10" name="9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31" name="30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A9009-43BB-4E8B-9F89-A61F4E42F9A5}" type="slidenum">
              <a:rPr lang="es-CL" smtClean="0"/>
              <a:t>‹Nº›</a:t>
            </a:fld>
            <a:endParaRPr lang="es-C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Título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25" name="24 Marcador de texto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28" name="27 Marcador de contenido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CD572-AA8B-4BFC-8792-FC6B8CF0C6E7}" type="datetimeFigureOut">
              <a:rPr lang="es-CL" smtClean="0"/>
              <a:t>20-04-2017</a:t>
            </a:fld>
            <a:endParaRPr lang="es-C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039A9009-43BB-4E8B-9F89-A61F4E42F9A5}" type="slidenum">
              <a:rPr lang="es-CL" smtClean="0"/>
              <a:t>‹Nº›</a:t>
            </a:fld>
            <a:endParaRPr lang="es-CL"/>
          </a:p>
        </p:txBody>
      </p:sp>
      <p:sp>
        <p:nvSpPr>
          <p:cNvPr id="11" name="10 Conector recto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29 Título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2" name="1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CD572-AA8B-4BFC-8792-FC6B8CF0C6E7}" type="datetimeFigureOut">
              <a:rPr lang="es-CL" smtClean="0"/>
              <a:t>20-04-2017</a:t>
            </a:fld>
            <a:endParaRPr lang="es-CL"/>
          </a:p>
        </p:txBody>
      </p:sp>
      <p:sp>
        <p:nvSpPr>
          <p:cNvPr id="21" name="20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A9009-43BB-4E8B-9F89-A61F4E42F9A5}" type="slidenum">
              <a:rPr lang="es-CL" smtClean="0"/>
              <a:t>‹Nº›</a:t>
            </a:fld>
            <a:endParaRPr lang="es-C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CD572-AA8B-4BFC-8792-FC6B8CF0C6E7}" type="datetimeFigureOut">
              <a:rPr lang="es-CL" smtClean="0"/>
              <a:t>20-04-2017</a:t>
            </a:fld>
            <a:endParaRPr lang="es-CL"/>
          </a:p>
        </p:txBody>
      </p:sp>
      <p:sp>
        <p:nvSpPr>
          <p:cNvPr id="24" name="2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A9009-43BB-4E8B-9F89-A61F4E42F9A5}" type="slidenum">
              <a:rPr lang="es-CL" smtClean="0"/>
              <a:t>‹Nº›</a:t>
            </a:fld>
            <a:endParaRPr lang="es-C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Conector recto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Título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26" name="25 Marcador de texto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14" name="13 Marcador de contenido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25" name="2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CD572-AA8B-4BFC-8792-FC6B8CF0C6E7}" type="datetimeFigureOut">
              <a:rPr lang="es-CL" smtClean="0"/>
              <a:t>20-04-2017</a:t>
            </a:fld>
            <a:endParaRPr lang="es-CL"/>
          </a:p>
        </p:txBody>
      </p:sp>
      <p:sp>
        <p:nvSpPr>
          <p:cNvPr id="29" name="28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A9009-43BB-4E8B-9F89-A61F4E42F9A5}" type="slidenum">
              <a:rPr lang="es-CL" smtClean="0"/>
              <a:t>‹Nº›</a:t>
            </a:fld>
            <a:endParaRPr lang="es-C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Marcador de posición de imagen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CD572-AA8B-4BFC-8792-FC6B8CF0C6E7}" type="datetimeFigureOut">
              <a:rPr lang="es-CL" smtClean="0"/>
              <a:t>20-04-2017</a:t>
            </a:fld>
            <a:endParaRPr lang="es-C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31" name="30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A9009-43BB-4E8B-9F89-A61F4E42F9A5}" type="slidenum">
              <a:rPr lang="es-CL" smtClean="0"/>
              <a:t>‹Nº›</a:t>
            </a:fld>
            <a:endParaRPr lang="es-CL"/>
          </a:p>
        </p:txBody>
      </p:sp>
      <p:sp>
        <p:nvSpPr>
          <p:cNvPr id="17" name="16 Título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26" name="25 Marcador de texto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Conector recto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7 Marcador de texto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1" name="10 Marcador de fecha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18CD572-AA8B-4BFC-8792-FC6B8CF0C6E7}" type="datetimeFigureOut">
              <a:rPr lang="es-CL" smtClean="0"/>
              <a:t>20-04-2017</a:t>
            </a:fld>
            <a:endParaRPr lang="es-CL"/>
          </a:p>
        </p:txBody>
      </p:sp>
      <p:sp>
        <p:nvSpPr>
          <p:cNvPr id="28" name="27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039A9009-43BB-4E8B-9F89-A61F4E42F9A5}" type="slidenum">
              <a:rPr lang="es-CL" smtClean="0"/>
              <a:t>‹Nº›</a:t>
            </a:fld>
            <a:endParaRPr lang="es-CL"/>
          </a:p>
        </p:txBody>
      </p:sp>
      <p:sp>
        <p:nvSpPr>
          <p:cNvPr id="10" name="9 Marcador de título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Conector recto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Conector recto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Ni&#241;@s%20en%20control%20IRA" TargetMode="External"/><Relationship Id="rId2" Type="http://schemas.openxmlformats.org/officeDocument/2006/relationships/hyperlink" Target="mailto:Ni&#241;@s%20en%20control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microsoft.com/office/2007/relationships/hdphoto" Target="../media/hdphoto1.wdp"/><Relationship Id="rId4" Type="http://schemas.openxmlformats.org/officeDocument/2006/relationships/image" Target="../media/image32.jpeg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7" Type="http://schemas.microsoft.com/office/2007/relationships/hdphoto" Target="../media/hdphoto4.wdp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jpeg"/><Relationship Id="rId4" Type="http://schemas.microsoft.com/office/2007/relationships/hdphoto" Target="../media/hdphoto3.wdp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3" Type="http://schemas.openxmlformats.org/officeDocument/2006/relationships/image" Target="../media/image49.jpeg"/><Relationship Id="rId7" Type="http://schemas.openxmlformats.org/officeDocument/2006/relationships/image" Target="../media/image52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jpeg"/><Relationship Id="rId5" Type="http://schemas.microsoft.com/office/2007/relationships/hdphoto" Target="../media/hdphoto5.wdp"/><Relationship Id="rId4" Type="http://schemas.openxmlformats.org/officeDocument/2006/relationships/image" Target="../media/image5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3242791"/>
          </a:xfrm>
        </p:spPr>
        <p:txBody>
          <a:bodyPr>
            <a:noAutofit/>
          </a:bodyPr>
          <a:lstStyle/>
          <a:p>
            <a:r>
              <a:rPr lang="es-ES" sz="3200" b="1" dirty="0" smtClean="0">
                <a:solidFill>
                  <a:schemeClr val="tx2">
                    <a:lumMod val="75000"/>
                  </a:schemeClr>
                </a:solidFill>
              </a:rPr>
              <a:t>INFORME </a:t>
            </a:r>
            <a:r>
              <a:rPr lang="es-ES" sz="3200" b="1" dirty="0">
                <a:solidFill>
                  <a:schemeClr val="tx2">
                    <a:lumMod val="75000"/>
                  </a:schemeClr>
                </a:solidFill>
              </a:rPr>
              <a:t>CUENTA PÚBLICA</a:t>
            </a:r>
            <a:r>
              <a:rPr lang="es-CL" sz="3200" dirty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es-CL" sz="3200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es-ES" sz="3200" b="1" dirty="0">
                <a:solidFill>
                  <a:schemeClr val="tx2">
                    <a:lumMod val="75000"/>
                  </a:schemeClr>
                </a:solidFill>
              </a:rPr>
              <a:t>AÑO 2015</a:t>
            </a:r>
            <a:r>
              <a:rPr lang="es-CL" sz="3200" dirty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es-CL" sz="3200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es-ES" sz="2400" b="1" dirty="0">
                <a:solidFill>
                  <a:schemeClr val="tx2">
                    <a:lumMod val="75000"/>
                  </a:schemeClr>
                </a:solidFill>
              </a:rPr>
              <a:t> </a:t>
            </a:r>
            <a:r>
              <a:rPr lang="es-CL" sz="2400" dirty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es-CL" sz="2400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es-ES" sz="2000" b="1" dirty="0">
                <a:solidFill>
                  <a:schemeClr val="tx2">
                    <a:lumMod val="75000"/>
                  </a:schemeClr>
                </a:solidFill>
              </a:rPr>
              <a:t>DEPARTAMENTO DE SALUD DALCAHUE</a:t>
            </a:r>
            <a:r>
              <a:rPr lang="es-CL" sz="2000" dirty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es-CL" sz="2000" dirty="0">
                <a:solidFill>
                  <a:schemeClr val="tx2">
                    <a:lumMod val="75000"/>
                  </a:schemeClr>
                </a:solidFill>
              </a:rPr>
            </a:br>
            <a:endParaRPr lang="es-CL" sz="20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4572000" y="5589240"/>
            <a:ext cx="4352528" cy="481608"/>
          </a:xfrm>
        </p:spPr>
        <p:txBody>
          <a:bodyPr>
            <a:normAutofit fontScale="85000" lnSpcReduction="20000"/>
          </a:bodyPr>
          <a:lstStyle/>
          <a:p>
            <a:r>
              <a:rPr lang="es-ES" sz="1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ANDREA DEL RIO MARTINEZ</a:t>
            </a:r>
            <a:endParaRPr lang="es-CL" sz="16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r>
              <a:rPr lang="es-ES" sz="1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DIRECTORA</a:t>
            </a:r>
            <a:endParaRPr lang="es-CL" sz="16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es-CL" sz="1800" dirty="0"/>
          </a:p>
        </p:txBody>
      </p:sp>
      <p:pic>
        <p:nvPicPr>
          <p:cNvPr id="7" name="6 Imagen" descr="LOGO (1)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332656"/>
            <a:ext cx="1656184" cy="12241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843835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55576" y="332656"/>
            <a:ext cx="8229600" cy="720080"/>
          </a:xfrm>
        </p:spPr>
        <p:txBody>
          <a:bodyPr>
            <a:noAutofit/>
          </a:bodyPr>
          <a:lstStyle/>
          <a:p>
            <a:r>
              <a:rPr lang="es-ES" sz="2800" dirty="0" smtClean="0">
                <a:solidFill>
                  <a:schemeClr val="accent6">
                    <a:lumMod val="50000"/>
                  </a:schemeClr>
                </a:solidFill>
              </a:rPr>
              <a:t>PRESTACIONES MEDICAS</a:t>
            </a:r>
            <a:r>
              <a:rPr lang="es-CL" sz="2800" dirty="0" smtClean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es-CL" sz="2800" dirty="0" smtClean="0">
                <a:solidFill>
                  <a:schemeClr val="accent6">
                    <a:lumMod val="50000"/>
                  </a:schemeClr>
                </a:solidFill>
              </a:rPr>
            </a:br>
            <a:endParaRPr lang="es-CL" sz="2800" dirty="0"/>
          </a:p>
        </p:txBody>
      </p:sp>
      <p:graphicFrame>
        <p:nvGraphicFramePr>
          <p:cNvPr id="7" name="6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13794801"/>
              </p:ext>
            </p:extLst>
          </p:nvPr>
        </p:nvGraphicFramePr>
        <p:xfrm>
          <a:off x="304800" y="1554163"/>
          <a:ext cx="8686800" cy="4525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36196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78098"/>
          </a:xfrm>
        </p:spPr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s-ES" sz="2200" dirty="0" smtClean="0">
                <a:ea typeface="Calibri"/>
                <a:cs typeface="Times New Roman"/>
              </a:rPr>
              <a:t/>
            </a:r>
            <a:br>
              <a:rPr lang="es-ES" sz="2200" dirty="0" smtClean="0">
                <a:ea typeface="Calibri"/>
                <a:cs typeface="Times New Roman"/>
              </a:rPr>
            </a:br>
            <a:r>
              <a:rPr lang="es-ES" sz="2200" dirty="0" smtClean="0">
                <a:solidFill>
                  <a:schemeClr val="accent6">
                    <a:lumMod val="50000"/>
                  </a:schemeClr>
                </a:solidFill>
                <a:ea typeface="Calibri"/>
                <a:cs typeface="Times New Roman"/>
              </a:rPr>
              <a:t>POBLACION </a:t>
            </a:r>
            <a:r>
              <a:rPr lang="es-ES" sz="2200" dirty="0">
                <a:solidFill>
                  <a:schemeClr val="accent6">
                    <a:lumMod val="50000"/>
                  </a:schemeClr>
                </a:solidFill>
                <a:ea typeface="Calibri"/>
                <a:cs typeface="Times New Roman"/>
              </a:rPr>
              <a:t>BAJO CONTROL EN PROGRAMAS DE SALUD DE LA </a:t>
            </a:r>
            <a:r>
              <a:rPr lang="es-CL" sz="2200" dirty="0">
                <a:solidFill>
                  <a:schemeClr val="accent6">
                    <a:lumMod val="50000"/>
                  </a:schemeClr>
                </a:solidFill>
                <a:ea typeface="Calibri"/>
                <a:cs typeface="Times New Roman"/>
              </a:rPr>
              <a:t/>
            </a:r>
            <a:br>
              <a:rPr lang="es-CL" sz="2200" dirty="0">
                <a:solidFill>
                  <a:schemeClr val="accent6">
                    <a:lumMod val="50000"/>
                  </a:schemeClr>
                </a:solidFill>
                <a:ea typeface="Calibri"/>
                <a:cs typeface="Times New Roman"/>
              </a:rPr>
            </a:br>
            <a:r>
              <a:rPr lang="es-ES" sz="2200" dirty="0">
                <a:solidFill>
                  <a:schemeClr val="accent6">
                    <a:lumMod val="50000"/>
                  </a:schemeClr>
                </a:solidFill>
                <a:ea typeface="Calibri"/>
                <a:cs typeface="Times New Roman"/>
              </a:rPr>
              <a:t>COMUNA DE DALCAHUE</a:t>
            </a:r>
            <a:r>
              <a:rPr lang="es-CL" sz="2200" dirty="0">
                <a:solidFill>
                  <a:schemeClr val="accent6">
                    <a:lumMod val="50000"/>
                  </a:schemeClr>
                </a:solidFill>
                <a:ea typeface="Calibri"/>
                <a:cs typeface="Times New Roman"/>
              </a:rPr>
              <a:t/>
            </a:r>
            <a:br>
              <a:rPr lang="es-CL" sz="2200" dirty="0">
                <a:solidFill>
                  <a:schemeClr val="accent6">
                    <a:lumMod val="50000"/>
                  </a:schemeClr>
                </a:solidFill>
                <a:ea typeface="Calibri"/>
                <a:cs typeface="Times New Roman"/>
              </a:rPr>
            </a:br>
            <a:endParaRPr lang="es-CL" sz="2200" dirty="0">
              <a:solidFill>
                <a:schemeClr val="accent6">
                  <a:lumMod val="50000"/>
                </a:schemeClr>
              </a:solidFill>
            </a:endParaRPr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88561381"/>
              </p:ext>
            </p:extLst>
          </p:nvPr>
        </p:nvGraphicFramePr>
        <p:xfrm>
          <a:off x="899592" y="1556791"/>
          <a:ext cx="7128792" cy="4536504"/>
        </p:xfrm>
        <a:graphic>
          <a:graphicData uri="http://schemas.openxmlformats.org/drawingml/2006/table">
            <a:tbl>
              <a:tblPr firstRow="1" firstCol="1" bandRow="1"/>
              <a:tblGrid>
                <a:gridCol w="4750491"/>
                <a:gridCol w="2378301"/>
              </a:tblGrid>
              <a:tr h="3240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POBLACION EN CONTROL COMUNAL</a:t>
                      </a:r>
                      <a:endParaRPr lang="es-CL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s-CL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CCFF"/>
                    </a:solidFill>
                  </a:tcPr>
                </a:tc>
              </a:tr>
              <a:tr h="3240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Familias Inscritas</a:t>
                      </a:r>
                      <a:endParaRPr lang="es-CL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L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6.104</a:t>
                      </a:r>
                      <a:endParaRPr lang="es-CL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40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Mujeres en regulación de fecundidad</a:t>
                      </a:r>
                      <a:endParaRPr lang="es-CL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L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1.624</a:t>
                      </a:r>
                      <a:endParaRPr lang="es-CL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40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Gestantes en Control</a:t>
                      </a:r>
                      <a:endParaRPr lang="es-CL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L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68</a:t>
                      </a:r>
                      <a:endParaRPr lang="es-CL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40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400" u="sng">
                          <a:solidFill>
                            <a:srgbClr val="0563C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  <a:hlinkClick r:id="rId2"/>
                        </a:rPr>
                        <a:t>Niñ@s en control</a:t>
                      </a:r>
                      <a:endParaRPr lang="es-CL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L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988</a:t>
                      </a:r>
                      <a:endParaRPr lang="es-CL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40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400" u="sng">
                          <a:solidFill>
                            <a:srgbClr val="0563C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  <a:hlinkClick r:id="rId3"/>
                        </a:rPr>
                        <a:t>Niñ@s en control IRA</a:t>
                      </a:r>
                      <a:endParaRPr lang="es-CL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L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69</a:t>
                      </a:r>
                      <a:endParaRPr lang="es-CL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40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Adultos en control ERA</a:t>
                      </a:r>
                      <a:endParaRPr lang="es-CL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L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89</a:t>
                      </a:r>
                      <a:endParaRPr lang="es-CL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40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Población con algún grado de dependencia</a:t>
                      </a:r>
                      <a:endParaRPr lang="es-CL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L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139</a:t>
                      </a:r>
                      <a:endParaRPr lang="es-CL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40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Población en control PSCV (crónicos)</a:t>
                      </a:r>
                      <a:endParaRPr lang="es-CL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L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2.096</a:t>
                      </a:r>
                      <a:endParaRPr lang="es-CL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40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Población Programa Adulto Mayor</a:t>
                      </a:r>
                      <a:endParaRPr lang="es-CL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L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950</a:t>
                      </a:r>
                      <a:endParaRPr lang="es-CL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40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Población Programa Salud Mental</a:t>
                      </a:r>
                      <a:endParaRPr lang="es-CL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L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829</a:t>
                      </a:r>
                      <a:endParaRPr lang="es-CL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40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Mujeres con PAP vigente</a:t>
                      </a:r>
                      <a:endParaRPr lang="es-CL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L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2.640</a:t>
                      </a:r>
                      <a:endParaRPr lang="es-CL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40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Mujeres con Mamografía vigente</a:t>
                      </a:r>
                      <a:endParaRPr lang="es-CL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L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1053</a:t>
                      </a:r>
                      <a:endParaRPr lang="es-CL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40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Mujeres con examen físico de mamas vigentes</a:t>
                      </a:r>
                      <a:endParaRPr lang="es-CL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CL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1026</a:t>
                      </a:r>
                      <a:endParaRPr lang="es-CL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830273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792088"/>
          </a:xfrm>
        </p:spPr>
        <p:txBody>
          <a:bodyPr>
            <a:normAutofit fontScale="90000"/>
          </a:bodyPr>
          <a:lstStyle/>
          <a:p>
            <a:r>
              <a:rPr lang="es-ES" sz="2000" dirty="0" smtClean="0">
                <a:solidFill>
                  <a:srgbClr val="F79646">
                    <a:lumMod val="50000"/>
                  </a:srgbClr>
                </a:solidFill>
                <a:ea typeface="Calibri"/>
                <a:cs typeface="Times New Roman"/>
              </a:rPr>
              <a:t/>
            </a:r>
            <a:br>
              <a:rPr lang="es-ES" sz="2000" dirty="0" smtClean="0">
                <a:solidFill>
                  <a:srgbClr val="F79646">
                    <a:lumMod val="50000"/>
                  </a:srgbClr>
                </a:solidFill>
                <a:ea typeface="Calibri"/>
                <a:cs typeface="Times New Roman"/>
              </a:rPr>
            </a:br>
            <a:r>
              <a:rPr lang="es-ES" sz="2000" dirty="0">
                <a:solidFill>
                  <a:srgbClr val="F79646">
                    <a:lumMod val="50000"/>
                  </a:srgbClr>
                </a:solidFill>
                <a:ea typeface="Calibri"/>
                <a:cs typeface="Times New Roman"/>
              </a:rPr>
              <a:t/>
            </a:r>
            <a:br>
              <a:rPr lang="es-ES" sz="2000" dirty="0">
                <a:solidFill>
                  <a:srgbClr val="F79646">
                    <a:lumMod val="50000"/>
                  </a:srgbClr>
                </a:solidFill>
                <a:ea typeface="Calibri"/>
                <a:cs typeface="Times New Roman"/>
              </a:rPr>
            </a:br>
            <a:r>
              <a:rPr lang="es-ES" sz="2000" dirty="0" smtClean="0">
                <a:solidFill>
                  <a:srgbClr val="F79646">
                    <a:lumMod val="50000"/>
                  </a:srgbClr>
                </a:solidFill>
                <a:ea typeface="Calibri"/>
                <a:cs typeface="Times New Roman"/>
              </a:rPr>
              <a:t>POBLACION </a:t>
            </a:r>
            <a:r>
              <a:rPr lang="es-ES" sz="2000" dirty="0">
                <a:solidFill>
                  <a:srgbClr val="F79646">
                    <a:lumMod val="50000"/>
                  </a:srgbClr>
                </a:solidFill>
                <a:ea typeface="Calibri"/>
                <a:cs typeface="Times New Roman"/>
              </a:rPr>
              <a:t>BAJO CONTROL EN PROGRAMAS DE SALUD DE LA </a:t>
            </a:r>
            <a:r>
              <a:rPr lang="es-CL" sz="2000" dirty="0">
                <a:solidFill>
                  <a:srgbClr val="F79646">
                    <a:lumMod val="50000"/>
                  </a:srgbClr>
                </a:solidFill>
                <a:ea typeface="Calibri"/>
                <a:cs typeface="Times New Roman"/>
              </a:rPr>
              <a:t/>
            </a:r>
            <a:br>
              <a:rPr lang="es-CL" sz="2000" dirty="0">
                <a:solidFill>
                  <a:srgbClr val="F79646">
                    <a:lumMod val="50000"/>
                  </a:srgbClr>
                </a:solidFill>
                <a:ea typeface="Calibri"/>
                <a:cs typeface="Times New Roman"/>
              </a:rPr>
            </a:br>
            <a:r>
              <a:rPr lang="es-ES" sz="2000" dirty="0">
                <a:solidFill>
                  <a:srgbClr val="F79646">
                    <a:lumMod val="50000"/>
                  </a:srgbClr>
                </a:solidFill>
                <a:ea typeface="Calibri"/>
                <a:cs typeface="Times New Roman"/>
              </a:rPr>
              <a:t>COMUNA DE DALCAHUE</a:t>
            </a:r>
            <a:r>
              <a:rPr lang="es-CL" sz="2000" dirty="0">
                <a:solidFill>
                  <a:srgbClr val="F79646">
                    <a:lumMod val="50000"/>
                  </a:srgbClr>
                </a:solidFill>
                <a:ea typeface="Calibri"/>
                <a:cs typeface="Times New Roman"/>
              </a:rPr>
              <a:t/>
            </a:r>
            <a:br>
              <a:rPr lang="es-CL" sz="2000" dirty="0">
                <a:solidFill>
                  <a:srgbClr val="F79646">
                    <a:lumMod val="50000"/>
                  </a:srgbClr>
                </a:solidFill>
                <a:ea typeface="Calibri"/>
                <a:cs typeface="Times New Roman"/>
              </a:rPr>
            </a:br>
            <a:endParaRPr lang="es-CL" dirty="0"/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</p:nvPr>
        </p:nvGraphicFramePr>
        <p:xfrm>
          <a:off x="304800" y="1554163"/>
          <a:ext cx="8686800" cy="4525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857609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23528" y="260648"/>
            <a:ext cx="8686800" cy="838200"/>
          </a:xfrm>
        </p:spPr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s-ES" sz="2000" b="1" dirty="0" smtClean="0">
                <a:solidFill>
                  <a:schemeClr val="accent6">
                    <a:lumMod val="50000"/>
                  </a:schemeClr>
                </a:solidFill>
                <a:ea typeface="Calibri"/>
                <a:cs typeface="Times New Roman"/>
              </a:rPr>
              <a:t/>
            </a:r>
            <a:br>
              <a:rPr lang="es-ES" sz="2000" b="1" dirty="0" smtClean="0">
                <a:solidFill>
                  <a:schemeClr val="accent6">
                    <a:lumMod val="50000"/>
                  </a:schemeClr>
                </a:solidFill>
                <a:ea typeface="Calibri"/>
                <a:cs typeface="Times New Roman"/>
              </a:rPr>
            </a:br>
            <a:r>
              <a:rPr lang="es-ES" sz="2000" b="1" dirty="0" smtClean="0">
                <a:solidFill>
                  <a:schemeClr val="accent6">
                    <a:lumMod val="50000"/>
                  </a:schemeClr>
                </a:solidFill>
                <a:ea typeface="Calibri"/>
                <a:cs typeface="Times New Roman"/>
              </a:rPr>
              <a:t>CUMPLIMIENTO </a:t>
            </a:r>
            <a:r>
              <a:rPr lang="es-ES" sz="2000" b="1" dirty="0">
                <a:solidFill>
                  <a:schemeClr val="accent6">
                    <a:lumMod val="50000"/>
                  </a:schemeClr>
                </a:solidFill>
                <a:ea typeface="Calibri"/>
                <a:cs typeface="Times New Roman"/>
              </a:rPr>
              <a:t>DE METAS EN SALUD, COMUNA DE DALCAHUE AÑO 2015</a:t>
            </a:r>
            <a:r>
              <a:rPr lang="es-CL" sz="2000" dirty="0">
                <a:solidFill>
                  <a:schemeClr val="accent6">
                    <a:lumMod val="50000"/>
                  </a:schemeClr>
                </a:solidFill>
                <a:ea typeface="Calibri"/>
                <a:cs typeface="Times New Roman"/>
              </a:rPr>
              <a:t/>
            </a:r>
            <a:br>
              <a:rPr lang="es-CL" sz="2000" dirty="0">
                <a:solidFill>
                  <a:schemeClr val="accent6">
                    <a:lumMod val="50000"/>
                  </a:schemeClr>
                </a:solidFill>
                <a:ea typeface="Calibri"/>
                <a:cs typeface="Times New Roman"/>
              </a:rPr>
            </a:br>
            <a:endParaRPr lang="es-CL" sz="20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4" name="3 Marcador de contenido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6166" y="1554163"/>
            <a:ext cx="7604067" cy="452596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4 CuadroTexto"/>
          <p:cNvSpPr txBox="1"/>
          <p:nvPr/>
        </p:nvSpPr>
        <p:spPr>
          <a:xfrm>
            <a:off x="971600" y="1556792"/>
            <a:ext cx="4176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dirty="0" smtClean="0">
                <a:solidFill>
                  <a:schemeClr val="accent6">
                    <a:lumMod val="50000"/>
                  </a:schemeClr>
                </a:solidFill>
              </a:rPr>
              <a:t>METAS SANITARIAS 2015</a:t>
            </a:r>
            <a:endParaRPr lang="es-CL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62209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868958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s-ES" sz="1800" b="1" dirty="0">
                <a:solidFill>
                  <a:schemeClr val="accent6">
                    <a:lumMod val="50000"/>
                  </a:schemeClr>
                </a:solidFill>
                <a:ea typeface="Calibri"/>
                <a:cs typeface="Times New Roman"/>
              </a:rPr>
              <a:t>METAS IAAPS (</a:t>
            </a:r>
            <a:r>
              <a:rPr lang="es-ES" sz="1800" b="1" dirty="0" err="1">
                <a:solidFill>
                  <a:schemeClr val="accent6">
                    <a:lumMod val="50000"/>
                  </a:schemeClr>
                </a:solidFill>
                <a:ea typeface="Calibri"/>
                <a:cs typeface="Times New Roman"/>
              </a:rPr>
              <a:t>Indice</a:t>
            </a:r>
            <a:r>
              <a:rPr lang="es-ES" sz="1800" b="1" dirty="0">
                <a:solidFill>
                  <a:schemeClr val="accent6">
                    <a:lumMod val="50000"/>
                  </a:schemeClr>
                </a:solidFill>
                <a:ea typeface="Calibri"/>
                <a:cs typeface="Times New Roman"/>
              </a:rPr>
              <a:t> de </a:t>
            </a:r>
            <a:r>
              <a:rPr lang="es-ES" sz="1800" b="1" dirty="0" smtClean="0">
                <a:solidFill>
                  <a:schemeClr val="accent6">
                    <a:lumMod val="50000"/>
                  </a:schemeClr>
                </a:solidFill>
                <a:ea typeface="Calibri"/>
                <a:cs typeface="Times New Roman"/>
              </a:rPr>
              <a:t>Actividad </a:t>
            </a:r>
            <a:r>
              <a:rPr lang="es-ES" sz="1800" b="1" dirty="0">
                <a:solidFill>
                  <a:schemeClr val="accent6">
                    <a:lumMod val="50000"/>
                  </a:schemeClr>
                </a:solidFill>
                <a:ea typeface="Calibri"/>
                <a:cs typeface="Times New Roman"/>
              </a:rPr>
              <a:t>de Atención Primaria de Salud)</a:t>
            </a:r>
            <a:r>
              <a:rPr lang="es-CL" sz="1400" dirty="0">
                <a:solidFill>
                  <a:schemeClr val="accent6">
                    <a:lumMod val="50000"/>
                  </a:schemeClr>
                </a:solidFill>
                <a:ea typeface="Calibri"/>
                <a:cs typeface="Times New Roman"/>
              </a:rPr>
              <a:t/>
            </a:r>
            <a:br>
              <a:rPr lang="es-CL" sz="1400" dirty="0">
                <a:solidFill>
                  <a:schemeClr val="accent6">
                    <a:lumMod val="50000"/>
                  </a:schemeClr>
                </a:solidFill>
                <a:ea typeface="Calibri"/>
                <a:cs typeface="Times New Roman"/>
              </a:rPr>
            </a:br>
            <a:endParaRPr lang="es-CL" sz="18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6" name="5 Imagen"/>
          <p:cNvPicPr/>
          <p:nvPr/>
        </p:nvPicPr>
        <p:blipFill rotWithShape="1">
          <a:blip r:embed="rId2"/>
          <a:srcRect l="31292" t="31145" r="40136" b="18058"/>
          <a:stretch/>
        </p:blipFill>
        <p:spPr bwMode="auto">
          <a:xfrm>
            <a:off x="1547664" y="1412776"/>
            <a:ext cx="6315075" cy="509587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6215691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s-ES" sz="2400" dirty="0">
                <a:solidFill>
                  <a:schemeClr val="accent6">
                    <a:lumMod val="50000"/>
                  </a:schemeClr>
                </a:solidFill>
                <a:ea typeface="Calibri"/>
                <a:cs typeface="Times New Roman"/>
              </a:rPr>
              <a:t>GESTIONES A NIVEL MINISTERIAL Y LOCAL (SS CHILOE)</a:t>
            </a:r>
            <a:r>
              <a:rPr lang="es-CL" sz="2400" dirty="0">
                <a:solidFill>
                  <a:schemeClr val="accent6">
                    <a:lumMod val="50000"/>
                  </a:schemeClr>
                </a:solidFill>
                <a:ea typeface="Calibri"/>
                <a:cs typeface="Times New Roman"/>
              </a:rPr>
              <a:t/>
            </a:r>
            <a:br>
              <a:rPr lang="es-CL" sz="2400" dirty="0">
                <a:solidFill>
                  <a:schemeClr val="accent6">
                    <a:lumMod val="50000"/>
                  </a:schemeClr>
                </a:solidFill>
                <a:ea typeface="Calibri"/>
                <a:cs typeface="Times New Roman"/>
              </a:rPr>
            </a:br>
            <a:endParaRPr lang="es-CL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600200"/>
            <a:ext cx="1738536" cy="4525963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lnSpc>
                <a:spcPct val="115000"/>
              </a:lnSpc>
              <a:spcBef>
                <a:spcPts val="2400"/>
              </a:spcBef>
              <a:spcAft>
                <a:spcPts val="1200"/>
              </a:spcAft>
              <a:buNone/>
            </a:pPr>
            <a:r>
              <a:rPr lang="es-CL" sz="1800" b="1" dirty="0">
                <a:solidFill>
                  <a:srgbClr val="323E4F"/>
                </a:solidFill>
                <a:ea typeface="Calibri"/>
                <a:cs typeface="Times New Roman"/>
              </a:rPr>
              <a:t>FINANCIAMIENTO DE GASTOS OPERACIONALES EN SALUD </a:t>
            </a:r>
            <a:endParaRPr lang="es-CL" sz="1800" dirty="0">
              <a:ea typeface="Calibri"/>
              <a:cs typeface="Times New Roman"/>
            </a:endParaRPr>
          </a:p>
          <a:p>
            <a:pPr marL="0" indent="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es-CL" sz="1900" dirty="0">
                <a:solidFill>
                  <a:srgbClr val="323E4F"/>
                </a:solidFill>
                <a:ea typeface="Calibri"/>
                <a:cs typeface="Times New Roman"/>
              </a:rPr>
              <a:t> </a:t>
            </a:r>
            <a:endParaRPr lang="es-CL" sz="1900" dirty="0" smtClean="0">
              <a:solidFill>
                <a:srgbClr val="323E4F"/>
              </a:solidFill>
              <a:ea typeface="Calibri"/>
              <a:cs typeface="Times New Roman"/>
            </a:endParaRPr>
          </a:p>
          <a:p>
            <a:pPr marL="0" indent="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es-CL" sz="1900" dirty="0" smtClean="0">
                <a:solidFill>
                  <a:srgbClr val="323E4F"/>
                </a:solidFill>
                <a:ea typeface="Calibri"/>
                <a:cs typeface="Times New Roman"/>
              </a:rPr>
              <a:t>Permite </a:t>
            </a:r>
            <a:r>
              <a:rPr lang="es-CL" sz="1900" dirty="0">
                <a:solidFill>
                  <a:srgbClr val="323E4F"/>
                </a:solidFill>
                <a:ea typeface="Calibri"/>
                <a:cs typeface="Times New Roman"/>
              </a:rPr>
              <a:t>la obtención de Convenio de Apoyo a la Gestión Local por el monto de </a:t>
            </a:r>
            <a:endParaRPr lang="es-CL" sz="1900" dirty="0" smtClean="0">
              <a:solidFill>
                <a:srgbClr val="323E4F"/>
              </a:solidFill>
              <a:ea typeface="Calibri"/>
              <a:cs typeface="Times New Roman"/>
            </a:endParaRPr>
          </a:p>
          <a:p>
            <a:pPr marL="0" indent="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es-CL" sz="1900" dirty="0" smtClean="0">
                <a:solidFill>
                  <a:srgbClr val="323E4F"/>
                </a:solidFill>
                <a:ea typeface="Calibri"/>
                <a:cs typeface="Times New Roman"/>
              </a:rPr>
              <a:t> </a:t>
            </a:r>
            <a:r>
              <a:rPr lang="es-CL" sz="1900" dirty="0">
                <a:solidFill>
                  <a:srgbClr val="323E4F"/>
                </a:solidFill>
                <a:ea typeface="Calibri"/>
                <a:cs typeface="Times New Roman"/>
              </a:rPr>
              <a:t>$ 60.714.655, </a:t>
            </a:r>
            <a:endParaRPr lang="es-CL" sz="1900" dirty="0" smtClean="0">
              <a:solidFill>
                <a:srgbClr val="323E4F"/>
              </a:solidFill>
              <a:ea typeface="Calibri"/>
              <a:cs typeface="Times New Roman"/>
            </a:endParaRPr>
          </a:p>
          <a:p>
            <a:pPr marL="0" indent="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es-CL" sz="1900" dirty="0" smtClean="0">
                <a:solidFill>
                  <a:srgbClr val="323E4F"/>
                </a:solidFill>
                <a:ea typeface="Calibri"/>
                <a:cs typeface="Times New Roman"/>
              </a:rPr>
              <a:t>más </a:t>
            </a:r>
            <a:r>
              <a:rPr lang="es-CL" sz="1900" dirty="0">
                <a:solidFill>
                  <a:srgbClr val="323E4F"/>
                </a:solidFill>
                <a:ea typeface="Calibri"/>
                <a:cs typeface="Times New Roman"/>
              </a:rPr>
              <a:t>el compromiso de la reposición de una ambulancia a contar de mayo de 2016</a:t>
            </a:r>
            <a:endParaRPr lang="es-CL" sz="1900" dirty="0">
              <a:ea typeface="Calibri"/>
              <a:cs typeface="Times New Roman"/>
            </a:endParaRPr>
          </a:p>
          <a:p>
            <a:pPr marL="0" indent="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es-CL" dirty="0">
                <a:solidFill>
                  <a:srgbClr val="323E4F"/>
                </a:solidFill>
                <a:ea typeface="Calibri"/>
                <a:cs typeface="Times New Roman"/>
              </a:rPr>
              <a:t> </a:t>
            </a:r>
            <a:endParaRPr lang="es-CL" dirty="0">
              <a:ea typeface="Calibri"/>
              <a:cs typeface="Times New Roman"/>
            </a:endParaRPr>
          </a:p>
          <a:p>
            <a:endParaRPr lang="es-CL" dirty="0"/>
          </a:p>
        </p:txBody>
      </p:sp>
      <p:pic>
        <p:nvPicPr>
          <p:cNvPr id="4" name="3 Imagen" descr="C:\Users\Andrea del Rio\AppData\Local\Microsoft\Windows\INetCache\Content.Outlook\3NKC64KW\reuncion minsal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412776"/>
            <a:ext cx="2592288" cy="1768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4 Imagen" descr="C:\Users\Andrea del Rio\AppData\Local\Microsoft\Windows\INetCache\Content.Outlook\3NKC64KW\la foto (5)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1412776"/>
            <a:ext cx="2364740" cy="1768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5 Imagen" descr="C:\Users\Andrea del Rio\AppData\Local\Microsoft\Windows\INetCache\Content.Outlook\3NKC64KW\la foto (11)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4090987"/>
            <a:ext cx="2592288" cy="1749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6 Imagen" descr="C:\Users\Andrea del Rio\AppData\Local\Microsoft\Windows\INetCache\Content.Outlook\3NKC64KW\la foto (9)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017" y="4090986"/>
            <a:ext cx="2332990" cy="17494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120386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648072"/>
          </a:xfrm>
        </p:spPr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s-ES" sz="2800" b="1" dirty="0">
                <a:solidFill>
                  <a:schemeClr val="accent6">
                    <a:lumMod val="50000"/>
                  </a:schemeClr>
                </a:solidFill>
                <a:ea typeface="Calibri"/>
                <a:cs typeface="Times New Roman"/>
              </a:rPr>
              <a:t>INVERSIONES AÑO 2015</a:t>
            </a:r>
            <a:r>
              <a:rPr lang="es-CL" sz="2800" dirty="0">
                <a:solidFill>
                  <a:schemeClr val="accent6">
                    <a:lumMod val="50000"/>
                  </a:schemeClr>
                </a:solidFill>
                <a:ea typeface="Calibri"/>
                <a:cs typeface="Times New Roman"/>
              </a:rPr>
              <a:t/>
            </a:r>
            <a:br>
              <a:rPr lang="es-CL" sz="2800" dirty="0">
                <a:solidFill>
                  <a:schemeClr val="accent6">
                    <a:lumMod val="50000"/>
                  </a:schemeClr>
                </a:solidFill>
                <a:ea typeface="Calibri"/>
                <a:cs typeface="Times New Roman"/>
              </a:rPr>
            </a:br>
            <a:endParaRPr lang="es-CL" sz="28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124745"/>
            <a:ext cx="8229600" cy="360039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s-ES" sz="2000" dirty="0">
                <a:solidFill>
                  <a:schemeClr val="accent6">
                    <a:lumMod val="50000"/>
                  </a:schemeClr>
                </a:solidFill>
              </a:rPr>
              <a:t>GESTIONES CESFAM </a:t>
            </a:r>
            <a:r>
              <a:rPr lang="es-ES" sz="2000" dirty="0" smtClean="0">
                <a:solidFill>
                  <a:schemeClr val="accent6">
                    <a:lumMod val="50000"/>
                  </a:schemeClr>
                </a:solidFill>
              </a:rPr>
              <a:t>PROVISORIO</a:t>
            </a:r>
          </a:p>
          <a:p>
            <a:pPr marL="0" indent="0">
              <a:buNone/>
            </a:pPr>
            <a:endParaRPr lang="es-CL" sz="14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0" indent="0" algn="just">
              <a:buNone/>
            </a:pPr>
            <a:r>
              <a:rPr lang="es-ES" sz="1800" dirty="0" smtClean="0"/>
              <a:t>Proyecto elaborado entre el SS Chiloé y un Equipo Técnico designado por el Departamento de Salud de Dalcahue, el que incluye la adquisición e instalación de </a:t>
            </a:r>
            <a:r>
              <a:rPr lang="es-ES" sz="1800" dirty="0" err="1" smtClean="0"/>
              <a:t>containers</a:t>
            </a:r>
            <a:r>
              <a:rPr lang="es-ES" sz="1800" dirty="0" smtClean="0"/>
              <a:t>, obras civiles, equipos computacionales, mobiliario, equipamiento clínico, calefacción (2 Calderas a pellets) y otros gastos, además de aporte de recursos propios del departamento de salud, para traslado y reparaciones menores.</a:t>
            </a:r>
            <a:endParaRPr lang="es-CL" sz="1800" dirty="0" smtClean="0"/>
          </a:p>
          <a:p>
            <a:pPr marL="0" indent="0">
              <a:buNone/>
            </a:pPr>
            <a:r>
              <a:rPr lang="es-ES" sz="1800" dirty="0"/>
              <a:t> </a:t>
            </a:r>
            <a:endParaRPr lang="es-CL" sz="1800" dirty="0"/>
          </a:p>
          <a:p>
            <a:pPr marL="0" indent="0">
              <a:buNone/>
            </a:pPr>
            <a:r>
              <a:rPr lang="es-ES" sz="1800" dirty="0"/>
              <a:t>Proyecto  		</a:t>
            </a:r>
            <a:r>
              <a:rPr lang="es-ES" sz="1800" dirty="0" smtClean="0"/>
              <a:t>$ </a:t>
            </a:r>
            <a:r>
              <a:rPr lang="es-ES" sz="1800" dirty="0"/>
              <a:t>127.454.537</a:t>
            </a:r>
            <a:endParaRPr lang="es-CL" sz="1800" dirty="0"/>
          </a:p>
          <a:p>
            <a:pPr marL="0" indent="0">
              <a:buNone/>
            </a:pPr>
            <a:r>
              <a:rPr lang="es-ES" sz="1800" dirty="0"/>
              <a:t>Recursos </a:t>
            </a:r>
            <a:r>
              <a:rPr lang="es-ES" sz="1800" dirty="0" smtClean="0"/>
              <a:t>Propios     </a:t>
            </a:r>
            <a:r>
              <a:rPr lang="es-ES" sz="1800" dirty="0"/>
              <a:t>	</a:t>
            </a:r>
            <a:r>
              <a:rPr lang="es-ES" sz="1800" u="sng" dirty="0"/>
              <a:t>$  </a:t>
            </a:r>
            <a:r>
              <a:rPr lang="es-ES" sz="1800" u="sng" dirty="0" smtClean="0"/>
              <a:t>14.802.963</a:t>
            </a:r>
            <a:endParaRPr lang="es-CL" sz="1800" dirty="0" smtClean="0"/>
          </a:p>
          <a:p>
            <a:pPr marL="0" indent="0">
              <a:buNone/>
            </a:pPr>
            <a:r>
              <a:rPr lang="es-ES" sz="1800" b="1" dirty="0" smtClean="0"/>
              <a:t>Inversión </a:t>
            </a:r>
            <a:r>
              <a:rPr lang="es-ES" sz="1800" b="1" dirty="0"/>
              <a:t>Total 		$ 142.257.500</a:t>
            </a:r>
            <a:endParaRPr lang="es-CL" sz="1800" dirty="0"/>
          </a:p>
          <a:p>
            <a:endParaRPr lang="es-CL" dirty="0"/>
          </a:p>
        </p:txBody>
      </p:sp>
      <p:pic>
        <p:nvPicPr>
          <p:cNvPr id="4" name="3 Imagen" descr="C:\Users\Andrea del Rio\AppData\Local\Microsoft\Windows\INetCache\Content.Outlook\3NKC64KW\la foto (13)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3933056"/>
            <a:ext cx="2880320" cy="19442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465329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es-ES" sz="2700" dirty="0" smtClean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es-ES" sz="2700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es-ES" sz="2700" dirty="0" smtClean="0">
                <a:solidFill>
                  <a:schemeClr val="accent6">
                    <a:lumMod val="50000"/>
                  </a:schemeClr>
                </a:solidFill>
              </a:rPr>
              <a:t>DISEÑO </a:t>
            </a:r>
            <a:r>
              <a:rPr lang="es-ES" sz="2700" dirty="0">
                <a:solidFill>
                  <a:schemeClr val="accent6">
                    <a:lumMod val="50000"/>
                  </a:schemeClr>
                </a:solidFill>
              </a:rPr>
              <a:t>PARA REPOSICION Y APROBACION DE POSTA QUETALCO</a:t>
            </a:r>
            <a:r>
              <a:rPr lang="es-CL" sz="2700" dirty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es-CL" sz="2700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es-ES" sz="2700" b="1" dirty="0">
                <a:solidFill>
                  <a:schemeClr val="accent6">
                    <a:lumMod val="50000"/>
                  </a:schemeClr>
                </a:solidFill>
              </a:rPr>
              <a:t>$ 6.000.000</a:t>
            </a:r>
            <a:r>
              <a:rPr lang="es-CL" dirty="0"/>
              <a:t/>
            </a:r>
            <a:br>
              <a:rPr lang="es-CL" dirty="0"/>
            </a:br>
            <a:endParaRPr lang="es-CL" sz="16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04056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s-ES" sz="1600" dirty="0">
                <a:solidFill>
                  <a:schemeClr val="accent6">
                    <a:lumMod val="50000"/>
                  </a:schemeClr>
                </a:solidFill>
              </a:rPr>
              <a:t>PRESENTACION DE PROYECTO A LA COMUNIDAD</a:t>
            </a:r>
            <a:endParaRPr lang="es-CL" sz="1600" dirty="0">
              <a:solidFill>
                <a:schemeClr val="accent6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s-CL" dirty="0" smtClean="0"/>
          </a:p>
          <a:p>
            <a:pPr marL="0" indent="0">
              <a:buNone/>
            </a:pPr>
            <a:endParaRPr lang="es-CL" dirty="0"/>
          </a:p>
          <a:p>
            <a:pPr marL="0" indent="0">
              <a:buNone/>
            </a:pPr>
            <a:endParaRPr lang="es-CL" dirty="0" smtClean="0"/>
          </a:p>
          <a:p>
            <a:pPr marL="0" indent="0">
              <a:buNone/>
            </a:pPr>
            <a:r>
              <a:rPr lang="es-CL" dirty="0"/>
              <a:t>	</a:t>
            </a:r>
            <a:r>
              <a:rPr lang="es-CL" dirty="0" smtClean="0"/>
              <a:t>			</a:t>
            </a:r>
          </a:p>
          <a:p>
            <a:pPr marL="0" indent="0">
              <a:buNone/>
            </a:pPr>
            <a:endParaRPr lang="es-CL" dirty="0"/>
          </a:p>
          <a:p>
            <a:pPr marL="0" indent="0">
              <a:buNone/>
            </a:pPr>
            <a:endParaRPr lang="es-CL" dirty="0" smtClean="0"/>
          </a:p>
          <a:p>
            <a:pPr marL="0" indent="0">
              <a:buNone/>
            </a:pPr>
            <a:endParaRPr lang="es-ES" sz="1700" dirty="0" smtClean="0"/>
          </a:p>
          <a:p>
            <a:pPr marL="0" indent="0">
              <a:buNone/>
            </a:pPr>
            <a:endParaRPr lang="es-ES" sz="1700" dirty="0"/>
          </a:p>
          <a:p>
            <a:pPr marL="0" indent="0">
              <a:buNone/>
            </a:pPr>
            <a:endParaRPr lang="es-ES" sz="1700" dirty="0" smtClean="0"/>
          </a:p>
          <a:p>
            <a:pPr marL="0" indent="0" algn="r">
              <a:buNone/>
            </a:pPr>
            <a:r>
              <a:rPr lang="es-ES" sz="1700" dirty="0" smtClean="0"/>
              <a:t>			Con </a:t>
            </a:r>
            <a:r>
              <a:rPr lang="es-ES" sz="1700" dirty="0"/>
              <a:t>RS desde Octubre 2015, se inician obras en 2016, </a:t>
            </a:r>
            <a:endParaRPr lang="es-ES" sz="1700" dirty="0" smtClean="0"/>
          </a:p>
          <a:p>
            <a:pPr marL="0" indent="0" algn="r">
              <a:buNone/>
            </a:pPr>
            <a:r>
              <a:rPr lang="es-ES" sz="1700" dirty="0" smtClean="0"/>
              <a:t>con </a:t>
            </a:r>
            <a:r>
              <a:rPr lang="es-ES" sz="1700" dirty="0"/>
              <a:t>una inversión de </a:t>
            </a:r>
            <a:r>
              <a:rPr lang="es-ES" sz="1700" dirty="0" err="1"/>
              <a:t>aprox</a:t>
            </a:r>
            <a:r>
              <a:rPr lang="es-ES" sz="1700" dirty="0"/>
              <a:t> de $ 415 millones de pesos.</a:t>
            </a:r>
            <a:endParaRPr lang="es-CL" sz="1700" dirty="0"/>
          </a:p>
          <a:p>
            <a:pPr marL="0" indent="0">
              <a:buNone/>
            </a:pPr>
            <a:endParaRPr lang="es-CL" dirty="0"/>
          </a:p>
        </p:txBody>
      </p:sp>
      <p:pic>
        <p:nvPicPr>
          <p:cNvPr id="4" name="3 Imagen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99" r="18979" b="43811"/>
          <a:stretch/>
        </p:blipFill>
        <p:spPr bwMode="auto">
          <a:xfrm>
            <a:off x="616157" y="1916831"/>
            <a:ext cx="3223895" cy="2050415"/>
          </a:xfrm>
          <a:prstGeom prst="rect">
            <a:avLst/>
          </a:prstGeom>
          <a:ln>
            <a:noFill/>
          </a:ln>
          <a:effectLst>
            <a:softEdge rad="1270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4 Imagen"/>
          <p:cNvPicPr/>
          <p:nvPr/>
        </p:nvPicPr>
        <p:blipFill rotWithShape="1">
          <a:blip r:embed="rId3"/>
          <a:srcRect l="30193" t="35498" r="13401" b="23781"/>
          <a:stretch/>
        </p:blipFill>
        <p:spPr bwMode="auto">
          <a:xfrm>
            <a:off x="3861756" y="3967246"/>
            <a:ext cx="4996543" cy="163030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5176233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sz="2200" b="1" dirty="0">
                <a:solidFill>
                  <a:schemeClr val="accent6">
                    <a:lumMod val="50000"/>
                  </a:schemeClr>
                </a:solidFill>
              </a:rPr>
              <a:t>OTRAS INVERSIONES</a:t>
            </a:r>
            <a:r>
              <a:rPr lang="es-CL" dirty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es-CL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es-ES" sz="1800" dirty="0">
                <a:solidFill>
                  <a:schemeClr val="accent6">
                    <a:lumMod val="50000"/>
                  </a:schemeClr>
                </a:solidFill>
              </a:rPr>
              <a:t>PROYECTO MEJORAMIENTO INFRAESTRUCTURA POSTA MOCOPULLI    $ 2.246.397</a:t>
            </a:r>
            <a:r>
              <a:rPr lang="es-CL" sz="1800" dirty="0"/>
              <a:t/>
            </a:r>
            <a:br>
              <a:rPr lang="es-CL" sz="1800" dirty="0"/>
            </a:br>
            <a:endParaRPr lang="es-CL" sz="1800" dirty="0"/>
          </a:p>
        </p:txBody>
      </p:sp>
      <p:pic>
        <p:nvPicPr>
          <p:cNvPr id="4" name="3 Marcador de contenido" descr="C:\Users\Andrea del Rio\Desktop\fotos PMI\la foto 2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556793"/>
            <a:ext cx="1932709" cy="141176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4 Imagen" descr="C:\Users\Andrea del Rio\Desktop\fotos PMI\la foto 3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1528392"/>
            <a:ext cx="1837055" cy="1440161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5 Imagen" descr="C:\Users\Andrea del Rio\AppData\Local\Microsoft\Windows\INetCache\Content.Outlook\3NKC64KW\la foto 3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25" t="3297" b="3737"/>
          <a:stretch/>
        </p:blipFill>
        <p:spPr bwMode="auto">
          <a:xfrm>
            <a:off x="6228184" y="1556793"/>
            <a:ext cx="1889125" cy="141176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6 Imagen" descr="C:\Users\Andrea del Rio\AppData\Local\Microsoft\Windows\INetCache\Content.Outlook\3NKC64KW\la foto 1 (5)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3933056"/>
            <a:ext cx="1978025" cy="148336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7 Imagen" descr="C:\Users\Andrea del Rio\AppData\Local\Microsoft\Windows\INetCache\Content.Outlook\3NKC64KW\la foto 3 (3)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3" y="3934963"/>
            <a:ext cx="1889125" cy="1481454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8 Imagen" descr="C:\Users\Andrea del Rio\AppData\Local\Microsoft\Windows\INetCache\Content.Outlook\3NKC64KW\la foto 2 (5)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2731" y="3934962"/>
            <a:ext cx="1836244" cy="148145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335638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27584" y="116632"/>
            <a:ext cx="8229600" cy="1008112"/>
          </a:xfrm>
        </p:spPr>
        <p:txBody>
          <a:bodyPr>
            <a:noAutofit/>
          </a:bodyPr>
          <a:lstStyle/>
          <a:p>
            <a:r>
              <a:rPr lang="es-CL" sz="2400" dirty="0" smtClean="0"/>
              <a:t/>
            </a:r>
            <a:br>
              <a:rPr lang="es-CL" sz="2400" dirty="0" smtClean="0"/>
            </a:br>
            <a:r>
              <a:rPr lang="es-CL" sz="2400" dirty="0"/>
              <a:t/>
            </a:r>
            <a:br>
              <a:rPr lang="es-CL" sz="2400" dirty="0"/>
            </a:br>
            <a:r>
              <a:rPr lang="es-CL" sz="2000" dirty="0" smtClean="0">
                <a:solidFill>
                  <a:schemeClr val="accent6">
                    <a:lumMod val="50000"/>
                  </a:schemeClr>
                </a:solidFill>
              </a:rPr>
              <a:t>PROGRAMA DE PROMOCION DE LA SALUD (CONVENIO CON SEREMI DE SALUD)</a:t>
            </a:r>
            <a:br>
              <a:rPr lang="es-CL" sz="2000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es-CL" sz="2000" dirty="0" smtClean="0">
                <a:solidFill>
                  <a:schemeClr val="accent6">
                    <a:lumMod val="50000"/>
                  </a:schemeClr>
                </a:solidFill>
              </a:rPr>
              <a:t>$ 9.397.225</a:t>
            </a:r>
            <a:br>
              <a:rPr lang="es-CL" sz="2000" dirty="0" smtClean="0">
                <a:solidFill>
                  <a:schemeClr val="accent6">
                    <a:lumMod val="50000"/>
                  </a:schemeClr>
                </a:solidFill>
              </a:rPr>
            </a:br>
            <a:endParaRPr lang="es-CL" sz="20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5" name="4 Marcador de contenido" descr="C:\Users\Andrea del Rio\AppData\Local\Microsoft\Windows\INetCache\Content.Outlook\3NKC64KW\FB_IMG_1446812302987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51920" y="1556792"/>
            <a:ext cx="4525962" cy="452596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3 Rectángulo"/>
          <p:cNvSpPr/>
          <p:nvPr/>
        </p:nvSpPr>
        <p:spPr>
          <a:xfrm>
            <a:off x="2286000" y="29673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s-CL" dirty="0"/>
          </a:p>
        </p:txBody>
      </p:sp>
      <p:sp>
        <p:nvSpPr>
          <p:cNvPr id="7" name="6 Rectángulo"/>
          <p:cNvSpPr/>
          <p:nvPr/>
        </p:nvSpPr>
        <p:spPr>
          <a:xfrm>
            <a:off x="323528" y="3059668"/>
            <a:ext cx="30180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L" dirty="0">
                <a:solidFill>
                  <a:schemeClr val="accent6">
                    <a:lumMod val="50000"/>
                  </a:schemeClr>
                </a:solidFill>
              </a:rPr>
              <a:t>ESCUELA DE FUTBOL INFANTIL</a:t>
            </a:r>
          </a:p>
        </p:txBody>
      </p:sp>
    </p:spTree>
    <p:extLst>
      <p:ext uri="{BB962C8B-B14F-4D97-AF65-F5344CB8AC3E}">
        <p14:creationId xmlns:p14="http://schemas.microsoft.com/office/powerpoint/2010/main" val="26998009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130622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es-CL" b="1" dirty="0" smtClean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es-CL" b="1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es-CL" b="1" dirty="0" smtClean="0">
                <a:solidFill>
                  <a:schemeClr val="accent6">
                    <a:lumMod val="50000"/>
                  </a:schemeClr>
                </a:solidFill>
              </a:rPr>
              <a:t>		</a:t>
            </a:r>
            <a:r>
              <a:rPr lang="es-CL" sz="2700" b="1" dirty="0" smtClean="0">
                <a:solidFill>
                  <a:schemeClr val="accent6">
                    <a:lumMod val="50000"/>
                  </a:schemeClr>
                </a:solidFill>
              </a:rPr>
              <a:t>GESTION </a:t>
            </a:r>
            <a:r>
              <a:rPr lang="es-CL" sz="2700" b="1" dirty="0">
                <a:solidFill>
                  <a:schemeClr val="accent6">
                    <a:lumMod val="50000"/>
                  </a:schemeClr>
                </a:solidFill>
              </a:rPr>
              <a:t>FINANCIERA</a:t>
            </a:r>
            <a:r>
              <a:rPr lang="es-CL" sz="2700" dirty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es-CL" sz="2700" dirty="0">
                <a:solidFill>
                  <a:schemeClr val="accent6">
                    <a:lumMod val="50000"/>
                  </a:schemeClr>
                </a:solidFill>
              </a:rPr>
            </a:br>
            <a:endParaRPr lang="es-CL" sz="2700" dirty="0">
              <a:solidFill>
                <a:schemeClr val="accent6">
                  <a:lumMod val="50000"/>
                </a:schemeClr>
              </a:solidFill>
            </a:endParaRPr>
          </a:p>
        </p:txBody>
      </p:sp>
      <p:graphicFrame>
        <p:nvGraphicFramePr>
          <p:cNvPr id="6" name="5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39003126"/>
              </p:ext>
            </p:extLst>
          </p:nvPr>
        </p:nvGraphicFramePr>
        <p:xfrm>
          <a:off x="1763688" y="980731"/>
          <a:ext cx="6912768" cy="5615986"/>
        </p:xfrm>
        <a:graphic>
          <a:graphicData uri="http://schemas.openxmlformats.org/drawingml/2006/table">
            <a:tbl>
              <a:tblPr/>
              <a:tblGrid>
                <a:gridCol w="4428254"/>
                <a:gridCol w="1368152"/>
                <a:gridCol w="1116362"/>
              </a:tblGrid>
              <a:tr h="360037">
                <a:tc>
                  <a:txBody>
                    <a:bodyPr/>
                    <a:lstStyle/>
                    <a:p>
                      <a:pPr algn="ctr" fontAlgn="ctr"/>
                      <a:r>
                        <a:rPr lang="es-CL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omic Sans MS"/>
                        </a:rPr>
                        <a:t>Nombre Cuenta Clasificador Presupuestario</a:t>
                      </a:r>
                    </a:p>
                  </a:txBody>
                  <a:tcPr marL="8588" marR="8588" marT="85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L" sz="500" b="1" i="0" u="none" strike="noStrike">
                          <a:solidFill>
                            <a:srgbClr val="000000"/>
                          </a:solidFill>
                          <a:effectLst/>
                          <a:latin typeface="Comic Sans MS"/>
                        </a:rPr>
                        <a:t>TOTAL PRESUPUESTO VIGENTE</a:t>
                      </a:r>
                    </a:p>
                  </a:txBody>
                  <a:tcPr marL="8588" marR="8588" marT="85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L" sz="500" b="1" i="0" u="none" strike="noStrike" dirty="0">
                          <a:solidFill>
                            <a:srgbClr val="000000"/>
                          </a:solidFill>
                          <a:effectLst/>
                          <a:latin typeface="Comic Sans MS"/>
                        </a:rPr>
                        <a:t>TOTAL OBLIGACION DEVENGADA (gastos)</a:t>
                      </a:r>
                    </a:p>
                  </a:txBody>
                  <a:tcPr marL="8588" marR="8588" marT="85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</a:tr>
              <a:tr h="216095">
                <a:tc>
                  <a:txBody>
                    <a:bodyPr/>
                    <a:lstStyle/>
                    <a:p>
                      <a:pPr algn="l" fontAlgn="ctr"/>
                      <a:r>
                        <a:rPr lang="es-CL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omic Sans MS"/>
                        </a:rPr>
                        <a:t>GASTOS EN PERSONAL</a:t>
                      </a:r>
                    </a:p>
                  </a:txBody>
                  <a:tcPr marL="8588" marR="8588" marT="85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L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omic Sans MS"/>
                        </a:rPr>
                        <a:t>1.310.709</a:t>
                      </a:r>
                    </a:p>
                  </a:txBody>
                  <a:tcPr marL="8588" marR="8588" marT="85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L" sz="800" b="1" i="0" u="none" strike="noStrike">
                          <a:solidFill>
                            <a:srgbClr val="000000"/>
                          </a:solidFill>
                          <a:effectLst/>
                          <a:latin typeface="Comic Sans MS"/>
                        </a:rPr>
                        <a:t>1.547.357</a:t>
                      </a:r>
                    </a:p>
                  </a:txBody>
                  <a:tcPr marL="8588" marR="8588" marT="85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</a:tr>
              <a:tr h="216095">
                <a:tc>
                  <a:txBody>
                    <a:bodyPr/>
                    <a:lstStyle/>
                    <a:p>
                      <a:pPr algn="l" fontAlgn="ctr"/>
                      <a:r>
                        <a:rPr lang="es-CL" sz="800" b="1" i="0" u="none" strike="noStrike">
                          <a:solidFill>
                            <a:srgbClr val="000000"/>
                          </a:solidFill>
                          <a:effectLst/>
                          <a:latin typeface="Comic Sans MS"/>
                        </a:rPr>
                        <a:t>PERSONAL DE PLANTA</a:t>
                      </a:r>
                    </a:p>
                  </a:txBody>
                  <a:tcPr marL="8588" marR="8588" marT="85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L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omic Sans MS"/>
                        </a:rPr>
                        <a:t>1.016.088</a:t>
                      </a:r>
                    </a:p>
                  </a:txBody>
                  <a:tcPr marL="8588" marR="8588" marT="85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L" sz="800" b="1" i="0" u="none" strike="noStrike">
                          <a:solidFill>
                            <a:srgbClr val="000000"/>
                          </a:solidFill>
                          <a:effectLst/>
                          <a:latin typeface="Comic Sans MS"/>
                        </a:rPr>
                        <a:t>1.175.661</a:t>
                      </a:r>
                    </a:p>
                  </a:txBody>
                  <a:tcPr marL="8588" marR="8588" marT="85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</a:tr>
              <a:tr h="216095">
                <a:tc>
                  <a:txBody>
                    <a:bodyPr/>
                    <a:lstStyle/>
                    <a:p>
                      <a:pPr algn="l" fontAlgn="ctr"/>
                      <a:r>
                        <a:rPr lang="es-CL" sz="800" b="1" i="0" u="none" strike="noStrike">
                          <a:solidFill>
                            <a:srgbClr val="000000"/>
                          </a:solidFill>
                          <a:effectLst/>
                          <a:latin typeface="Comic Sans MS"/>
                        </a:rPr>
                        <a:t>PERSONAL A CONTRATA</a:t>
                      </a:r>
                    </a:p>
                  </a:txBody>
                  <a:tcPr marL="8588" marR="8588" marT="85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L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omic Sans MS"/>
                        </a:rPr>
                        <a:t>254.021</a:t>
                      </a:r>
                    </a:p>
                  </a:txBody>
                  <a:tcPr marL="8588" marR="8588" marT="85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L" sz="800" b="1" i="0" u="none" strike="noStrike">
                          <a:solidFill>
                            <a:srgbClr val="000000"/>
                          </a:solidFill>
                          <a:effectLst/>
                          <a:latin typeface="Comic Sans MS"/>
                        </a:rPr>
                        <a:t>293.915</a:t>
                      </a:r>
                    </a:p>
                  </a:txBody>
                  <a:tcPr marL="8588" marR="8588" marT="85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</a:tr>
              <a:tr h="216095">
                <a:tc>
                  <a:txBody>
                    <a:bodyPr/>
                    <a:lstStyle/>
                    <a:p>
                      <a:pPr algn="l" fontAlgn="ctr"/>
                      <a:r>
                        <a:rPr lang="es-CL" sz="800" b="1" i="0" u="none" strike="noStrike">
                          <a:solidFill>
                            <a:srgbClr val="000000"/>
                          </a:solidFill>
                          <a:effectLst/>
                          <a:latin typeface="Comic Sans MS"/>
                        </a:rPr>
                        <a:t>OTRAS REMUNERACIONES</a:t>
                      </a:r>
                    </a:p>
                  </a:txBody>
                  <a:tcPr marL="8588" marR="8588" marT="85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L" sz="800" b="1" i="0" u="none" strike="noStrike">
                          <a:solidFill>
                            <a:srgbClr val="000000"/>
                          </a:solidFill>
                          <a:effectLst/>
                          <a:latin typeface="Comic Sans MS"/>
                        </a:rPr>
                        <a:t>40.600</a:t>
                      </a:r>
                    </a:p>
                  </a:txBody>
                  <a:tcPr marL="8588" marR="8588" marT="85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L" sz="800" b="1" i="0" u="none" strike="noStrike">
                          <a:solidFill>
                            <a:srgbClr val="000000"/>
                          </a:solidFill>
                          <a:effectLst/>
                          <a:latin typeface="Comic Sans MS"/>
                        </a:rPr>
                        <a:t>77.781</a:t>
                      </a:r>
                    </a:p>
                  </a:txBody>
                  <a:tcPr marL="8588" marR="8588" marT="85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</a:tr>
              <a:tr h="216095">
                <a:tc>
                  <a:txBody>
                    <a:bodyPr/>
                    <a:lstStyle/>
                    <a:p>
                      <a:pPr algn="l" fontAlgn="ctr"/>
                      <a:r>
                        <a:rPr lang="es-CL" sz="800" b="1" i="0" u="none" strike="noStrike">
                          <a:solidFill>
                            <a:srgbClr val="000000"/>
                          </a:solidFill>
                          <a:effectLst/>
                          <a:latin typeface="Comic Sans MS"/>
                        </a:rPr>
                        <a:t>BIENES Y SERVICIOS DE CONSUMO</a:t>
                      </a:r>
                    </a:p>
                  </a:txBody>
                  <a:tcPr marL="8588" marR="8588" marT="85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L" sz="800" b="1" i="0" u="none" strike="noStrike">
                          <a:solidFill>
                            <a:srgbClr val="000000"/>
                          </a:solidFill>
                          <a:effectLst/>
                          <a:latin typeface="Comic Sans MS"/>
                        </a:rPr>
                        <a:t>426.082</a:t>
                      </a:r>
                    </a:p>
                  </a:txBody>
                  <a:tcPr marL="8588" marR="8588" marT="85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L" sz="800" b="1" i="0" u="none" strike="noStrike">
                          <a:solidFill>
                            <a:srgbClr val="000000"/>
                          </a:solidFill>
                          <a:effectLst/>
                          <a:latin typeface="Comic Sans MS"/>
                        </a:rPr>
                        <a:t>619.769</a:t>
                      </a:r>
                    </a:p>
                  </a:txBody>
                  <a:tcPr marL="8588" marR="8588" marT="85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</a:tr>
              <a:tr h="216095">
                <a:tc>
                  <a:txBody>
                    <a:bodyPr/>
                    <a:lstStyle/>
                    <a:p>
                      <a:pPr algn="l" fontAlgn="ctr"/>
                      <a:r>
                        <a:rPr lang="es-CL" sz="800" b="1" i="0" u="none" strike="noStrike">
                          <a:solidFill>
                            <a:srgbClr val="000000"/>
                          </a:solidFill>
                          <a:effectLst/>
                          <a:latin typeface="Comic Sans MS"/>
                        </a:rPr>
                        <a:t>ALIMENTOS Y BEBIDAS</a:t>
                      </a:r>
                    </a:p>
                  </a:txBody>
                  <a:tcPr marL="8588" marR="8588" marT="85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L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omic Sans MS"/>
                        </a:rPr>
                        <a:t>3.351</a:t>
                      </a:r>
                    </a:p>
                  </a:txBody>
                  <a:tcPr marL="8588" marR="8588" marT="85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L" sz="800" b="1" i="0" u="none" strike="noStrike">
                          <a:solidFill>
                            <a:srgbClr val="000000"/>
                          </a:solidFill>
                          <a:effectLst/>
                          <a:latin typeface="Comic Sans MS"/>
                        </a:rPr>
                        <a:t>19.743</a:t>
                      </a:r>
                    </a:p>
                  </a:txBody>
                  <a:tcPr marL="8588" marR="8588" marT="85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</a:tr>
              <a:tr h="216095">
                <a:tc>
                  <a:txBody>
                    <a:bodyPr/>
                    <a:lstStyle/>
                    <a:p>
                      <a:pPr algn="l" fontAlgn="ctr"/>
                      <a:r>
                        <a:rPr lang="es-CL" sz="800" b="1" i="0" u="none" strike="noStrike">
                          <a:solidFill>
                            <a:srgbClr val="000000"/>
                          </a:solidFill>
                          <a:effectLst/>
                          <a:latin typeface="Comic Sans MS"/>
                        </a:rPr>
                        <a:t>TEXTILES, VESTUARIO Y CALZADO</a:t>
                      </a:r>
                    </a:p>
                  </a:txBody>
                  <a:tcPr marL="8588" marR="8588" marT="85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L" sz="800" b="1" i="0" u="none" strike="noStrike">
                          <a:solidFill>
                            <a:srgbClr val="000000"/>
                          </a:solidFill>
                          <a:effectLst/>
                          <a:latin typeface="Comic Sans MS"/>
                        </a:rPr>
                        <a:t>7.350</a:t>
                      </a:r>
                    </a:p>
                  </a:txBody>
                  <a:tcPr marL="8588" marR="8588" marT="85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L" sz="800" b="1" i="0" u="none" strike="noStrike">
                          <a:solidFill>
                            <a:srgbClr val="000000"/>
                          </a:solidFill>
                          <a:effectLst/>
                          <a:latin typeface="Comic Sans MS"/>
                        </a:rPr>
                        <a:t>8.579</a:t>
                      </a:r>
                    </a:p>
                  </a:txBody>
                  <a:tcPr marL="8588" marR="8588" marT="85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</a:tr>
              <a:tr h="216095">
                <a:tc>
                  <a:txBody>
                    <a:bodyPr/>
                    <a:lstStyle/>
                    <a:p>
                      <a:pPr algn="l" fontAlgn="ctr"/>
                      <a:r>
                        <a:rPr lang="es-CL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omic Sans MS"/>
                        </a:rPr>
                        <a:t>COMBUSTIBLES Y LUBRICANTES (</a:t>
                      </a:r>
                      <a:r>
                        <a:rPr lang="es-CL" sz="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omic Sans MS"/>
                        </a:rPr>
                        <a:t>vehiculos</a:t>
                      </a:r>
                      <a:r>
                        <a:rPr lang="es-CL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omic Sans MS"/>
                        </a:rPr>
                        <a:t>, calefacción)</a:t>
                      </a:r>
                    </a:p>
                  </a:txBody>
                  <a:tcPr marL="8588" marR="8588" marT="85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L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omic Sans MS"/>
                        </a:rPr>
                        <a:t>24.062</a:t>
                      </a:r>
                    </a:p>
                  </a:txBody>
                  <a:tcPr marL="8588" marR="8588" marT="85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L" sz="800" b="1" i="0" u="none" strike="noStrike">
                          <a:solidFill>
                            <a:srgbClr val="000000"/>
                          </a:solidFill>
                          <a:effectLst/>
                          <a:latin typeface="Comic Sans MS"/>
                        </a:rPr>
                        <a:t>22.569</a:t>
                      </a:r>
                    </a:p>
                  </a:txBody>
                  <a:tcPr marL="8588" marR="8588" marT="85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</a:tr>
              <a:tr h="216095">
                <a:tc>
                  <a:txBody>
                    <a:bodyPr/>
                    <a:lstStyle/>
                    <a:p>
                      <a:pPr algn="l" fontAlgn="ctr"/>
                      <a:r>
                        <a:rPr lang="es-CL" sz="800" b="1" i="0" u="none" strike="noStrike">
                          <a:solidFill>
                            <a:srgbClr val="000000"/>
                          </a:solidFill>
                          <a:effectLst/>
                          <a:latin typeface="Comic Sans MS"/>
                        </a:rPr>
                        <a:t>MATERIALES DE USO O CONSUMO (oficina, aseo, quirurgicos, etc)</a:t>
                      </a:r>
                    </a:p>
                  </a:txBody>
                  <a:tcPr marL="8588" marR="8588" marT="85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L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omic Sans MS"/>
                        </a:rPr>
                        <a:t>146.271</a:t>
                      </a:r>
                    </a:p>
                  </a:txBody>
                  <a:tcPr marL="8588" marR="8588" marT="85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L" sz="800" b="1" i="0" u="none" strike="noStrike">
                          <a:solidFill>
                            <a:srgbClr val="000000"/>
                          </a:solidFill>
                          <a:effectLst/>
                          <a:latin typeface="Comic Sans MS"/>
                        </a:rPr>
                        <a:t>177.417</a:t>
                      </a:r>
                    </a:p>
                  </a:txBody>
                  <a:tcPr marL="8588" marR="8588" marT="85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</a:tr>
              <a:tr h="216095">
                <a:tc>
                  <a:txBody>
                    <a:bodyPr/>
                    <a:lstStyle/>
                    <a:p>
                      <a:pPr algn="l" fontAlgn="ctr"/>
                      <a:r>
                        <a:rPr lang="es-CL" sz="800" b="1" i="0" u="none" strike="noStrike">
                          <a:solidFill>
                            <a:srgbClr val="000000"/>
                          </a:solidFill>
                          <a:effectLst/>
                          <a:latin typeface="Comic Sans MS"/>
                        </a:rPr>
                        <a:t>SERVICIOS BASICOS (agua, telefonia, luz, gas)</a:t>
                      </a:r>
                    </a:p>
                  </a:txBody>
                  <a:tcPr marL="8588" marR="8588" marT="85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L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omic Sans MS"/>
                        </a:rPr>
                        <a:t>29.364</a:t>
                      </a:r>
                    </a:p>
                  </a:txBody>
                  <a:tcPr marL="8588" marR="8588" marT="85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L" sz="800" b="1" i="0" u="none" strike="noStrike">
                          <a:solidFill>
                            <a:srgbClr val="000000"/>
                          </a:solidFill>
                          <a:effectLst/>
                          <a:latin typeface="Comic Sans MS"/>
                        </a:rPr>
                        <a:t>41.429</a:t>
                      </a:r>
                    </a:p>
                  </a:txBody>
                  <a:tcPr marL="8588" marR="8588" marT="85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</a:tr>
              <a:tr h="285764">
                <a:tc>
                  <a:txBody>
                    <a:bodyPr/>
                    <a:lstStyle/>
                    <a:p>
                      <a:pPr algn="l" fontAlgn="ctr"/>
                      <a:r>
                        <a:rPr lang="es-CL" sz="800" b="1" i="0" u="none" strike="noStrike">
                          <a:solidFill>
                            <a:srgbClr val="000000"/>
                          </a:solidFill>
                          <a:effectLst/>
                          <a:latin typeface="Comic Sans MS"/>
                        </a:rPr>
                        <a:t>MANTENIMIENTO Y REPARACIONES (edificios, vehiculos, mobiliario y otros)</a:t>
                      </a:r>
                    </a:p>
                  </a:txBody>
                  <a:tcPr marL="8588" marR="8588" marT="85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L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omic Sans MS"/>
                        </a:rPr>
                        <a:t>48.044</a:t>
                      </a:r>
                    </a:p>
                  </a:txBody>
                  <a:tcPr marL="8588" marR="8588" marT="85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L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omic Sans MS"/>
                        </a:rPr>
                        <a:t>125.110</a:t>
                      </a:r>
                    </a:p>
                  </a:txBody>
                  <a:tcPr marL="8588" marR="8588" marT="85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</a:tr>
              <a:tr h="216095">
                <a:tc>
                  <a:txBody>
                    <a:bodyPr/>
                    <a:lstStyle/>
                    <a:p>
                      <a:pPr algn="l" fontAlgn="ctr"/>
                      <a:r>
                        <a:rPr lang="es-CL" sz="800" b="1" i="0" u="none" strike="noStrike">
                          <a:solidFill>
                            <a:srgbClr val="000000"/>
                          </a:solidFill>
                          <a:effectLst/>
                          <a:latin typeface="Comic Sans MS"/>
                        </a:rPr>
                        <a:t>PUBLICIDAD Y DIFUSION</a:t>
                      </a:r>
                    </a:p>
                  </a:txBody>
                  <a:tcPr marL="8588" marR="8588" marT="85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L" sz="800" b="1" i="0" u="none" strike="noStrike">
                          <a:solidFill>
                            <a:srgbClr val="000000"/>
                          </a:solidFill>
                          <a:effectLst/>
                          <a:latin typeface="Comic Sans MS"/>
                        </a:rPr>
                        <a:t>13.399</a:t>
                      </a:r>
                    </a:p>
                  </a:txBody>
                  <a:tcPr marL="8588" marR="8588" marT="85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L" sz="800" b="1" i="0" u="none" strike="noStrike">
                          <a:solidFill>
                            <a:srgbClr val="000000"/>
                          </a:solidFill>
                          <a:effectLst/>
                          <a:latin typeface="Comic Sans MS"/>
                        </a:rPr>
                        <a:t>7.716</a:t>
                      </a:r>
                    </a:p>
                  </a:txBody>
                  <a:tcPr marL="8588" marR="8588" marT="85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</a:tr>
              <a:tr h="216095">
                <a:tc>
                  <a:txBody>
                    <a:bodyPr/>
                    <a:lstStyle/>
                    <a:p>
                      <a:pPr algn="l" fontAlgn="ctr"/>
                      <a:r>
                        <a:rPr lang="es-CL" sz="800" b="1" i="0" u="none" strike="noStrike">
                          <a:solidFill>
                            <a:srgbClr val="000000"/>
                          </a:solidFill>
                          <a:effectLst/>
                          <a:latin typeface="Comic Sans MS"/>
                        </a:rPr>
                        <a:t>SERVICIOS GENERALES (Aseo, pasajes, fletes)</a:t>
                      </a:r>
                    </a:p>
                  </a:txBody>
                  <a:tcPr marL="8588" marR="8588" marT="85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L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omic Sans MS"/>
                        </a:rPr>
                        <a:t>3.981</a:t>
                      </a:r>
                    </a:p>
                  </a:txBody>
                  <a:tcPr marL="8588" marR="8588" marT="85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L" sz="800" b="1" i="0" u="none" strike="noStrike">
                          <a:solidFill>
                            <a:srgbClr val="000000"/>
                          </a:solidFill>
                          <a:effectLst/>
                          <a:latin typeface="Comic Sans MS"/>
                        </a:rPr>
                        <a:t>4.085</a:t>
                      </a:r>
                    </a:p>
                  </a:txBody>
                  <a:tcPr marL="8588" marR="8588" marT="85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</a:tr>
              <a:tr h="216095">
                <a:tc>
                  <a:txBody>
                    <a:bodyPr/>
                    <a:lstStyle/>
                    <a:p>
                      <a:pPr algn="l" fontAlgn="ctr"/>
                      <a:r>
                        <a:rPr lang="es-CL" sz="800" b="1" i="0" u="none" strike="noStrike">
                          <a:solidFill>
                            <a:srgbClr val="000000"/>
                          </a:solidFill>
                          <a:effectLst/>
                          <a:latin typeface="Comic Sans MS"/>
                        </a:rPr>
                        <a:t>ARRIENDOS (edificios, vehiculos)</a:t>
                      </a:r>
                    </a:p>
                  </a:txBody>
                  <a:tcPr marL="8588" marR="8588" marT="85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L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omic Sans MS"/>
                        </a:rPr>
                        <a:t>11.611</a:t>
                      </a:r>
                    </a:p>
                  </a:txBody>
                  <a:tcPr marL="8588" marR="8588" marT="85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L" sz="800" b="1" i="0" u="none" strike="noStrike">
                          <a:solidFill>
                            <a:srgbClr val="000000"/>
                          </a:solidFill>
                          <a:effectLst/>
                          <a:latin typeface="Comic Sans MS"/>
                        </a:rPr>
                        <a:t>13.423</a:t>
                      </a:r>
                    </a:p>
                  </a:txBody>
                  <a:tcPr marL="8588" marR="8588" marT="85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</a:tr>
              <a:tr h="216095">
                <a:tc>
                  <a:txBody>
                    <a:bodyPr/>
                    <a:lstStyle/>
                    <a:p>
                      <a:pPr algn="l" fontAlgn="ctr"/>
                      <a:r>
                        <a:rPr lang="es-CL" sz="800" b="1" i="0" u="none" strike="noStrike">
                          <a:solidFill>
                            <a:srgbClr val="000000"/>
                          </a:solidFill>
                          <a:effectLst/>
                          <a:latin typeface="Comic Sans MS"/>
                        </a:rPr>
                        <a:t>SERVICIOS FINANCIEROS Y DE SEGUROS</a:t>
                      </a:r>
                    </a:p>
                  </a:txBody>
                  <a:tcPr marL="8588" marR="8588" marT="85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L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omic Sans MS"/>
                        </a:rPr>
                        <a:t>4.156</a:t>
                      </a:r>
                    </a:p>
                  </a:txBody>
                  <a:tcPr marL="8588" marR="8588" marT="85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L" sz="800" b="1" i="0" u="none" strike="noStrike">
                          <a:solidFill>
                            <a:srgbClr val="000000"/>
                          </a:solidFill>
                          <a:effectLst/>
                          <a:latin typeface="Comic Sans MS"/>
                        </a:rPr>
                        <a:t>5.184</a:t>
                      </a:r>
                    </a:p>
                  </a:txBody>
                  <a:tcPr marL="8588" marR="8588" marT="85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</a:tr>
              <a:tr h="216095">
                <a:tc>
                  <a:txBody>
                    <a:bodyPr/>
                    <a:lstStyle/>
                    <a:p>
                      <a:pPr algn="l" fontAlgn="ctr"/>
                      <a:r>
                        <a:rPr lang="es-CL" sz="800" b="1" i="0" u="none" strike="noStrike">
                          <a:solidFill>
                            <a:srgbClr val="000000"/>
                          </a:solidFill>
                          <a:effectLst/>
                          <a:latin typeface="Comic Sans MS"/>
                        </a:rPr>
                        <a:t>SERVICIOS TECNICOS Y PROFESIONALES (capacitacion y otros)</a:t>
                      </a:r>
                    </a:p>
                  </a:txBody>
                  <a:tcPr marL="8588" marR="8588" marT="85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L" sz="800" b="1" i="0" u="none" strike="noStrike">
                          <a:solidFill>
                            <a:srgbClr val="000000"/>
                          </a:solidFill>
                          <a:effectLst/>
                          <a:latin typeface="Comic Sans MS"/>
                        </a:rPr>
                        <a:t>117.285</a:t>
                      </a:r>
                    </a:p>
                  </a:txBody>
                  <a:tcPr marL="8588" marR="8588" marT="85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L" sz="800" b="1" i="0" u="none" strike="noStrike">
                          <a:solidFill>
                            <a:srgbClr val="000000"/>
                          </a:solidFill>
                          <a:effectLst/>
                          <a:latin typeface="Comic Sans MS"/>
                        </a:rPr>
                        <a:t>189.115</a:t>
                      </a:r>
                    </a:p>
                  </a:txBody>
                  <a:tcPr marL="8588" marR="8588" marT="85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</a:tr>
              <a:tr h="216095">
                <a:tc>
                  <a:txBody>
                    <a:bodyPr/>
                    <a:lstStyle/>
                    <a:p>
                      <a:pPr algn="l" fontAlgn="ctr"/>
                      <a:r>
                        <a:rPr lang="es-CL" sz="800" b="1" i="0" u="none" strike="noStrike">
                          <a:solidFill>
                            <a:srgbClr val="000000"/>
                          </a:solidFill>
                          <a:effectLst/>
                          <a:latin typeface="Comic Sans MS"/>
                        </a:rPr>
                        <a:t>OTROS GASTOS EN BIENES Y SERVICIOS DE CONSUMO</a:t>
                      </a:r>
                    </a:p>
                  </a:txBody>
                  <a:tcPr marL="8588" marR="8588" marT="85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L" sz="800" b="1" i="0" u="none" strike="noStrike">
                          <a:solidFill>
                            <a:srgbClr val="000000"/>
                          </a:solidFill>
                          <a:effectLst/>
                          <a:latin typeface="Comic Sans MS"/>
                        </a:rPr>
                        <a:t>17.208</a:t>
                      </a:r>
                    </a:p>
                  </a:txBody>
                  <a:tcPr marL="8588" marR="8588" marT="85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L" sz="800" b="1" i="0" u="none" strike="noStrike">
                          <a:solidFill>
                            <a:srgbClr val="000000"/>
                          </a:solidFill>
                          <a:effectLst/>
                          <a:latin typeface="Comic Sans MS"/>
                        </a:rPr>
                        <a:t>5.399</a:t>
                      </a:r>
                    </a:p>
                  </a:txBody>
                  <a:tcPr marL="8588" marR="8588" marT="85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</a:tr>
              <a:tr h="216095">
                <a:tc>
                  <a:txBody>
                    <a:bodyPr/>
                    <a:lstStyle/>
                    <a:p>
                      <a:pPr algn="l" fontAlgn="ctr"/>
                      <a:r>
                        <a:rPr lang="es-CL" sz="800" b="1" i="0" u="none" strike="noStrike">
                          <a:solidFill>
                            <a:srgbClr val="000000"/>
                          </a:solidFill>
                          <a:effectLst/>
                          <a:latin typeface="Comic Sans MS"/>
                        </a:rPr>
                        <a:t>PRESTACIONES DE SEGURIDAD SOCIAL</a:t>
                      </a:r>
                    </a:p>
                  </a:txBody>
                  <a:tcPr marL="8588" marR="8588" marT="85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L" sz="800" b="1" i="0" u="none" strike="noStrike">
                          <a:solidFill>
                            <a:srgbClr val="000000"/>
                          </a:solidFill>
                          <a:effectLst/>
                          <a:latin typeface="Comic Sans MS"/>
                        </a:rPr>
                        <a:t>0</a:t>
                      </a:r>
                    </a:p>
                  </a:txBody>
                  <a:tcPr marL="8588" marR="8588" marT="85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L" sz="800" b="1" i="0" u="none" strike="noStrike">
                          <a:solidFill>
                            <a:srgbClr val="000000"/>
                          </a:solidFill>
                          <a:effectLst/>
                          <a:latin typeface="Comic Sans MS"/>
                        </a:rPr>
                        <a:t>4.208</a:t>
                      </a:r>
                    </a:p>
                  </a:txBody>
                  <a:tcPr marL="8588" marR="8588" marT="85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</a:tr>
              <a:tr h="216095">
                <a:tc>
                  <a:txBody>
                    <a:bodyPr/>
                    <a:lstStyle/>
                    <a:p>
                      <a:pPr algn="l" fontAlgn="ctr"/>
                      <a:r>
                        <a:rPr lang="es-CL" sz="800" b="1" i="0" u="none" strike="noStrike">
                          <a:solidFill>
                            <a:srgbClr val="000000"/>
                          </a:solidFill>
                          <a:effectLst/>
                          <a:latin typeface="Comic Sans MS"/>
                        </a:rPr>
                        <a:t>PRESTACIONES SOCIALES DEL EMPLEADOR</a:t>
                      </a:r>
                    </a:p>
                  </a:txBody>
                  <a:tcPr marL="8588" marR="8588" marT="85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L" sz="800" b="1" i="0" u="none" strike="noStrike">
                          <a:solidFill>
                            <a:srgbClr val="000000"/>
                          </a:solidFill>
                          <a:effectLst/>
                          <a:latin typeface="Comic Sans MS"/>
                        </a:rPr>
                        <a:t>0</a:t>
                      </a:r>
                    </a:p>
                  </a:txBody>
                  <a:tcPr marL="8588" marR="8588" marT="85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L" sz="800" b="1" i="0" u="none" strike="noStrike">
                          <a:solidFill>
                            <a:srgbClr val="000000"/>
                          </a:solidFill>
                          <a:effectLst/>
                          <a:latin typeface="Comic Sans MS"/>
                        </a:rPr>
                        <a:t>4.208</a:t>
                      </a:r>
                    </a:p>
                  </a:txBody>
                  <a:tcPr marL="8588" marR="8588" marT="85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</a:tr>
              <a:tr h="216095">
                <a:tc>
                  <a:txBody>
                    <a:bodyPr/>
                    <a:lstStyle/>
                    <a:p>
                      <a:pPr algn="l" fontAlgn="ctr"/>
                      <a:r>
                        <a:rPr lang="es-CL" sz="800" b="1" i="0" u="none" strike="noStrike">
                          <a:solidFill>
                            <a:srgbClr val="000000"/>
                          </a:solidFill>
                          <a:effectLst/>
                          <a:latin typeface="Comic Sans MS"/>
                        </a:rPr>
                        <a:t>ADQUISIC. DE ACTIVOS NO FINANCIEROS</a:t>
                      </a:r>
                    </a:p>
                  </a:txBody>
                  <a:tcPr marL="8588" marR="8588" marT="85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L" sz="800" b="1" i="0" u="none" strike="noStrike">
                          <a:solidFill>
                            <a:srgbClr val="000000"/>
                          </a:solidFill>
                          <a:effectLst/>
                          <a:latin typeface="Comic Sans MS"/>
                        </a:rPr>
                        <a:t>56.452</a:t>
                      </a:r>
                    </a:p>
                  </a:txBody>
                  <a:tcPr marL="8588" marR="8588" marT="85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L" sz="800" b="1" i="0" u="none" strike="noStrike">
                          <a:solidFill>
                            <a:srgbClr val="000000"/>
                          </a:solidFill>
                          <a:effectLst/>
                          <a:latin typeface="Comic Sans MS"/>
                        </a:rPr>
                        <a:t>33.863</a:t>
                      </a:r>
                    </a:p>
                  </a:txBody>
                  <a:tcPr marL="8588" marR="8588" marT="85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</a:tr>
              <a:tr h="216095">
                <a:tc>
                  <a:txBody>
                    <a:bodyPr/>
                    <a:lstStyle/>
                    <a:p>
                      <a:pPr algn="l" fontAlgn="ctr"/>
                      <a:r>
                        <a:rPr lang="es-CL" sz="800" b="1" i="0" u="none" strike="noStrike">
                          <a:solidFill>
                            <a:srgbClr val="000000"/>
                          </a:solidFill>
                          <a:effectLst/>
                          <a:latin typeface="Comic Sans MS"/>
                        </a:rPr>
                        <a:t>VEHICULOS</a:t>
                      </a:r>
                    </a:p>
                  </a:txBody>
                  <a:tcPr marL="8588" marR="8588" marT="85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L" sz="800" b="1" i="0" u="none" strike="noStrike">
                          <a:solidFill>
                            <a:srgbClr val="000000"/>
                          </a:solidFill>
                          <a:effectLst/>
                          <a:latin typeface="Comic Sans MS"/>
                        </a:rPr>
                        <a:t>28.000</a:t>
                      </a:r>
                    </a:p>
                  </a:txBody>
                  <a:tcPr marL="8588" marR="8588" marT="85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L" sz="800" b="1" i="0" u="none" strike="noStrike">
                          <a:solidFill>
                            <a:srgbClr val="000000"/>
                          </a:solidFill>
                          <a:effectLst/>
                          <a:latin typeface="Comic Sans MS"/>
                        </a:rPr>
                        <a:t> </a:t>
                      </a:r>
                    </a:p>
                  </a:txBody>
                  <a:tcPr marL="8588" marR="8588" marT="85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095">
                <a:tc>
                  <a:txBody>
                    <a:bodyPr/>
                    <a:lstStyle/>
                    <a:p>
                      <a:pPr algn="l" fontAlgn="ctr"/>
                      <a:r>
                        <a:rPr lang="es-CL" sz="800" b="1" i="0" u="none" strike="noStrike">
                          <a:solidFill>
                            <a:srgbClr val="000000"/>
                          </a:solidFill>
                          <a:effectLst/>
                          <a:latin typeface="Comic Sans MS"/>
                        </a:rPr>
                        <a:t>MOBILIARIO Y OTROS</a:t>
                      </a:r>
                    </a:p>
                  </a:txBody>
                  <a:tcPr marL="8588" marR="8588" marT="85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L" sz="800" b="1" i="0" u="none" strike="noStrike">
                          <a:solidFill>
                            <a:srgbClr val="000000"/>
                          </a:solidFill>
                          <a:effectLst/>
                          <a:latin typeface="Comic Sans MS"/>
                        </a:rPr>
                        <a:t>28.452</a:t>
                      </a:r>
                    </a:p>
                  </a:txBody>
                  <a:tcPr marL="8588" marR="8588" marT="85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L" sz="800" b="1" i="0" u="none" strike="noStrike">
                          <a:solidFill>
                            <a:srgbClr val="000000"/>
                          </a:solidFill>
                          <a:effectLst/>
                          <a:latin typeface="Comic Sans MS"/>
                        </a:rPr>
                        <a:t>32.268</a:t>
                      </a:r>
                    </a:p>
                  </a:txBody>
                  <a:tcPr marL="8588" marR="8588" marT="85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095">
                <a:tc>
                  <a:txBody>
                    <a:bodyPr/>
                    <a:lstStyle/>
                    <a:p>
                      <a:pPr algn="l" fontAlgn="ctr"/>
                      <a:r>
                        <a:rPr lang="es-CL" sz="800" b="1" i="0" u="none" strike="noStrike">
                          <a:solidFill>
                            <a:srgbClr val="000000"/>
                          </a:solidFill>
                          <a:effectLst/>
                          <a:latin typeface="Comic Sans MS"/>
                        </a:rPr>
                        <a:t>EQUIPOS INFORMATICOS</a:t>
                      </a:r>
                    </a:p>
                  </a:txBody>
                  <a:tcPr marL="8588" marR="8588" marT="85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L" sz="800" b="1" i="0" u="none" strike="noStrike">
                          <a:solidFill>
                            <a:srgbClr val="000000"/>
                          </a:solidFill>
                          <a:effectLst/>
                          <a:latin typeface="Comic Sans MS"/>
                        </a:rPr>
                        <a:t>0</a:t>
                      </a:r>
                    </a:p>
                  </a:txBody>
                  <a:tcPr marL="8588" marR="8588" marT="85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L" sz="800" b="1" i="0" u="none" strike="noStrike">
                          <a:solidFill>
                            <a:srgbClr val="000000"/>
                          </a:solidFill>
                          <a:effectLst/>
                          <a:latin typeface="Comic Sans MS"/>
                        </a:rPr>
                        <a:t>1.595</a:t>
                      </a:r>
                    </a:p>
                  </a:txBody>
                  <a:tcPr marL="8588" marR="8588" marT="85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79B"/>
                    </a:solidFill>
                  </a:tcPr>
                </a:tc>
              </a:tr>
              <a:tr h="216095">
                <a:tc>
                  <a:txBody>
                    <a:bodyPr/>
                    <a:lstStyle/>
                    <a:p>
                      <a:pPr algn="r" fontAlgn="ctr"/>
                      <a:r>
                        <a:rPr lang="es-CL" sz="800" b="1" i="0" u="none" strike="noStrike">
                          <a:solidFill>
                            <a:srgbClr val="000000"/>
                          </a:solidFill>
                          <a:effectLst/>
                          <a:latin typeface="Comic Sans MS"/>
                        </a:rPr>
                        <a:t>Verificación Total Gastos Salud:</a:t>
                      </a:r>
                    </a:p>
                  </a:txBody>
                  <a:tcPr marL="8588" marR="8588" marT="8588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L" sz="800" b="1" i="0" u="none" strike="noStrike">
                          <a:solidFill>
                            <a:srgbClr val="000000"/>
                          </a:solidFill>
                          <a:effectLst/>
                          <a:latin typeface="Comic Sans MS"/>
                        </a:rPr>
                        <a:t>1.793.243</a:t>
                      </a:r>
                    </a:p>
                  </a:txBody>
                  <a:tcPr marL="8588" marR="8588" marT="85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L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omic Sans MS"/>
                        </a:rPr>
                        <a:t>2.205.197</a:t>
                      </a:r>
                    </a:p>
                  </a:txBody>
                  <a:tcPr marL="8588" marR="8588" marT="85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6 CuadroTexto"/>
          <p:cNvSpPr txBox="1"/>
          <p:nvPr/>
        </p:nvSpPr>
        <p:spPr>
          <a:xfrm>
            <a:off x="683568" y="620688"/>
            <a:ext cx="792088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dirty="0" smtClean="0"/>
              <a:t>P</a:t>
            </a:r>
          </a:p>
          <a:p>
            <a:pPr algn="ctr"/>
            <a:r>
              <a:rPr lang="es-CL" dirty="0" smtClean="0"/>
              <a:t>R</a:t>
            </a:r>
          </a:p>
          <a:p>
            <a:pPr algn="ctr"/>
            <a:r>
              <a:rPr lang="es-CL" dirty="0" smtClean="0"/>
              <a:t>E</a:t>
            </a:r>
          </a:p>
          <a:p>
            <a:pPr algn="ctr"/>
            <a:r>
              <a:rPr lang="es-CL" dirty="0" smtClean="0"/>
              <a:t>S</a:t>
            </a:r>
          </a:p>
          <a:p>
            <a:pPr algn="ctr"/>
            <a:r>
              <a:rPr lang="es-CL" dirty="0" smtClean="0"/>
              <a:t>U</a:t>
            </a:r>
          </a:p>
          <a:p>
            <a:pPr algn="ctr"/>
            <a:r>
              <a:rPr lang="es-CL" dirty="0" smtClean="0"/>
              <a:t>P</a:t>
            </a:r>
          </a:p>
          <a:p>
            <a:pPr algn="ctr"/>
            <a:r>
              <a:rPr lang="es-CL" dirty="0" smtClean="0"/>
              <a:t>U</a:t>
            </a:r>
          </a:p>
          <a:p>
            <a:pPr algn="ctr"/>
            <a:r>
              <a:rPr lang="es-CL" dirty="0" smtClean="0"/>
              <a:t>E</a:t>
            </a:r>
          </a:p>
          <a:p>
            <a:pPr algn="ctr"/>
            <a:r>
              <a:rPr lang="es-CL" dirty="0" smtClean="0"/>
              <a:t>S</a:t>
            </a:r>
          </a:p>
          <a:p>
            <a:pPr algn="ctr"/>
            <a:r>
              <a:rPr lang="es-CL" dirty="0" smtClean="0"/>
              <a:t>T</a:t>
            </a:r>
          </a:p>
          <a:p>
            <a:pPr algn="ctr"/>
            <a:r>
              <a:rPr lang="es-CL" dirty="0" smtClean="0"/>
              <a:t>O</a:t>
            </a:r>
          </a:p>
          <a:p>
            <a:pPr algn="ctr"/>
            <a:endParaRPr lang="es-CL" dirty="0"/>
          </a:p>
          <a:p>
            <a:pPr algn="ctr"/>
            <a:r>
              <a:rPr lang="es-CL" dirty="0" smtClean="0"/>
              <a:t>E</a:t>
            </a:r>
          </a:p>
          <a:p>
            <a:pPr algn="ctr"/>
            <a:r>
              <a:rPr lang="es-CL" dirty="0" smtClean="0"/>
              <a:t>J</a:t>
            </a:r>
          </a:p>
          <a:p>
            <a:pPr algn="ctr"/>
            <a:r>
              <a:rPr lang="es-CL" dirty="0" smtClean="0"/>
              <a:t>E</a:t>
            </a:r>
          </a:p>
          <a:p>
            <a:pPr algn="ctr"/>
            <a:r>
              <a:rPr lang="es-CL" dirty="0" smtClean="0"/>
              <a:t>C</a:t>
            </a:r>
          </a:p>
          <a:p>
            <a:pPr algn="ctr"/>
            <a:r>
              <a:rPr lang="es-CL" dirty="0" smtClean="0"/>
              <a:t>U</a:t>
            </a:r>
          </a:p>
          <a:p>
            <a:pPr algn="ctr"/>
            <a:r>
              <a:rPr lang="es-CL" dirty="0" smtClean="0"/>
              <a:t>T</a:t>
            </a:r>
          </a:p>
          <a:p>
            <a:pPr algn="ctr"/>
            <a:r>
              <a:rPr lang="es-CL" dirty="0" smtClean="0"/>
              <a:t>A</a:t>
            </a:r>
          </a:p>
          <a:p>
            <a:pPr algn="ctr"/>
            <a:r>
              <a:rPr lang="es-CL" dirty="0" smtClean="0"/>
              <a:t>D</a:t>
            </a:r>
          </a:p>
          <a:p>
            <a:pPr algn="ctr"/>
            <a:r>
              <a:rPr lang="es-CL" dirty="0"/>
              <a:t>O</a:t>
            </a:r>
          </a:p>
        </p:txBody>
      </p:sp>
    </p:spTree>
    <p:extLst>
      <p:ext uri="{BB962C8B-B14F-4D97-AF65-F5344CB8AC3E}">
        <p14:creationId xmlns:p14="http://schemas.microsoft.com/office/powerpoint/2010/main" val="16367342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C:\Users\Andrea del Rio\AppData\Local\Microsoft\Windows\INetCache\Content.Outlook\3NKC64KW\collage-1450382401602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1268760"/>
            <a:ext cx="5030621" cy="532859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6 Rectángulo"/>
          <p:cNvSpPr/>
          <p:nvPr/>
        </p:nvSpPr>
        <p:spPr>
          <a:xfrm>
            <a:off x="323528" y="2783060"/>
            <a:ext cx="30239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L" dirty="0">
                <a:solidFill>
                  <a:schemeClr val="accent6">
                    <a:lumMod val="50000"/>
                  </a:schemeClr>
                </a:solidFill>
              </a:rPr>
              <a:t>BAILE ENTRETENIDO Y ZUMBA</a:t>
            </a:r>
          </a:p>
        </p:txBody>
      </p:sp>
    </p:spTree>
    <p:extLst>
      <p:ext uri="{BB962C8B-B14F-4D97-AF65-F5344CB8AC3E}">
        <p14:creationId xmlns:p14="http://schemas.microsoft.com/office/powerpoint/2010/main" val="5099679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 descr="C:\Users\Andrea del Rio\AppData\Local\Microsoft\Windows\INetCache\Content.Outlook\3NKC64KW\collage-1450381907232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340768"/>
            <a:ext cx="5439564" cy="511256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5 CuadroTexto"/>
          <p:cNvSpPr txBox="1"/>
          <p:nvPr/>
        </p:nvSpPr>
        <p:spPr>
          <a:xfrm>
            <a:off x="611560" y="692696"/>
            <a:ext cx="1944216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CL" dirty="0" smtClean="0"/>
          </a:p>
          <a:p>
            <a:pPr algn="ctr"/>
            <a:endParaRPr lang="es-CL" dirty="0"/>
          </a:p>
          <a:p>
            <a:pPr algn="ctr"/>
            <a:endParaRPr lang="es-CL" dirty="0" smtClean="0"/>
          </a:p>
          <a:p>
            <a:pPr algn="ctr"/>
            <a:r>
              <a:rPr lang="es-CL" dirty="0" smtClean="0">
                <a:solidFill>
                  <a:schemeClr val="accent6">
                    <a:lumMod val="50000"/>
                  </a:schemeClr>
                </a:solidFill>
              </a:rPr>
              <a:t>CONCURSO </a:t>
            </a:r>
            <a:r>
              <a:rPr lang="es-CL" dirty="0">
                <a:solidFill>
                  <a:schemeClr val="accent6">
                    <a:lumMod val="50000"/>
                  </a:schemeClr>
                </a:solidFill>
              </a:rPr>
              <a:t>Y </a:t>
            </a:r>
            <a:endParaRPr lang="es-CL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endParaRPr lang="es-CL" dirty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r>
              <a:rPr lang="es-CL" dirty="0" smtClean="0">
                <a:solidFill>
                  <a:schemeClr val="accent6">
                    <a:lumMod val="50000"/>
                  </a:schemeClr>
                </a:solidFill>
              </a:rPr>
              <a:t>TALLERES </a:t>
            </a:r>
            <a:r>
              <a:rPr lang="es-CL" dirty="0">
                <a:solidFill>
                  <a:schemeClr val="accent6">
                    <a:lumMod val="50000"/>
                  </a:schemeClr>
                </a:solidFill>
              </a:rPr>
              <a:t>DE </a:t>
            </a:r>
            <a:endParaRPr lang="es-CL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endParaRPr lang="es-CL" dirty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r>
              <a:rPr lang="es-CL" dirty="0" smtClean="0">
                <a:solidFill>
                  <a:schemeClr val="accent6">
                    <a:lumMod val="50000"/>
                  </a:schemeClr>
                </a:solidFill>
              </a:rPr>
              <a:t>ALIMENTACION </a:t>
            </a:r>
          </a:p>
          <a:p>
            <a:pPr algn="ctr"/>
            <a:endParaRPr lang="es-CL" dirty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r>
              <a:rPr lang="es-CL" dirty="0" smtClean="0">
                <a:solidFill>
                  <a:schemeClr val="accent6">
                    <a:lumMod val="50000"/>
                  </a:schemeClr>
                </a:solidFill>
              </a:rPr>
              <a:t>SALUDABLE </a:t>
            </a:r>
          </a:p>
          <a:p>
            <a:pPr algn="ctr"/>
            <a:endParaRPr lang="es-CL" dirty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r>
              <a:rPr lang="es-CL" dirty="0" smtClean="0">
                <a:solidFill>
                  <a:schemeClr val="accent6">
                    <a:lumMod val="50000"/>
                  </a:schemeClr>
                </a:solidFill>
              </a:rPr>
              <a:t>CON </a:t>
            </a:r>
          </a:p>
          <a:p>
            <a:pPr algn="ctr"/>
            <a:endParaRPr lang="es-CL" dirty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r>
              <a:rPr lang="es-CL" dirty="0" smtClean="0">
                <a:solidFill>
                  <a:schemeClr val="accent6">
                    <a:lumMod val="50000"/>
                  </a:schemeClr>
                </a:solidFill>
              </a:rPr>
              <a:t>PERTINENCIA </a:t>
            </a:r>
          </a:p>
          <a:p>
            <a:pPr algn="ctr"/>
            <a:endParaRPr lang="es-CL" dirty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r>
              <a:rPr lang="es-CL" dirty="0" smtClean="0">
                <a:solidFill>
                  <a:schemeClr val="accent6">
                    <a:lumMod val="50000"/>
                  </a:schemeClr>
                </a:solidFill>
              </a:rPr>
              <a:t>CULTURAL</a:t>
            </a:r>
          </a:p>
          <a:p>
            <a:pPr algn="ctr"/>
            <a:endParaRPr lang="es-CL" dirty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endParaRPr lang="es-CL" dirty="0" smtClean="0"/>
          </a:p>
          <a:p>
            <a:pPr algn="ctr"/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15645426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C:\Users\Andrea del Rio\AppData\Local\Microsoft\Windows\INetCache\Content.Outlook\3NKC64KW\FB_IMG_1445973098924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426468"/>
            <a:ext cx="3028950" cy="2019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4 Imagen" descr="C:\Users\Andrea del Rio\AppData\Local\Microsoft\Windows\INetCache\Content.Outlook\3NKC64KW\DSC_0775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4509120"/>
            <a:ext cx="2952328" cy="167449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5 Imagen" descr="C:\Users\Andrea del Rio\AppData\Local\Microsoft\Windows\INetCache\Content.Outlook\3NKC64KW\DSC_0766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84" r="15921"/>
          <a:stretch/>
        </p:blipFill>
        <p:spPr bwMode="auto">
          <a:xfrm rot="5400000">
            <a:off x="5257512" y="1979773"/>
            <a:ext cx="2779939" cy="227875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7 Rectángulo"/>
          <p:cNvSpPr/>
          <p:nvPr/>
        </p:nvSpPr>
        <p:spPr>
          <a:xfrm>
            <a:off x="827584" y="699592"/>
            <a:ext cx="37553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L" dirty="0">
                <a:solidFill>
                  <a:schemeClr val="accent6">
                    <a:lumMod val="50000"/>
                  </a:schemeClr>
                </a:solidFill>
              </a:rPr>
              <a:t>DIA DE LA ALIMENTACION SALUDABLE</a:t>
            </a:r>
          </a:p>
        </p:txBody>
      </p:sp>
      <p:sp>
        <p:nvSpPr>
          <p:cNvPr id="9" name="8 Rectángulo"/>
          <p:cNvSpPr/>
          <p:nvPr/>
        </p:nvSpPr>
        <p:spPr>
          <a:xfrm>
            <a:off x="827584" y="4005064"/>
            <a:ext cx="40993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L" dirty="0">
                <a:solidFill>
                  <a:schemeClr val="accent6">
                    <a:lumMod val="50000"/>
                  </a:schemeClr>
                </a:solidFill>
              </a:rPr>
              <a:t>RECREOS ACTIVOS EN ESCUELAS RURALES</a:t>
            </a:r>
          </a:p>
        </p:txBody>
      </p:sp>
      <p:sp>
        <p:nvSpPr>
          <p:cNvPr id="10" name="9 Rectángulo"/>
          <p:cNvSpPr/>
          <p:nvPr/>
        </p:nvSpPr>
        <p:spPr>
          <a:xfrm>
            <a:off x="5940152" y="5000284"/>
            <a:ext cx="2736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L" dirty="0">
                <a:solidFill>
                  <a:schemeClr val="accent6">
                    <a:lumMod val="50000"/>
                  </a:schemeClr>
                </a:solidFill>
              </a:rPr>
              <a:t>INVERNADERO EN CALEN</a:t>
            </a:r>
            <a:r>
              <a:rPr lang="es-CL" dirty="0"/>
              <a:t>                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21797255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211960" y="404664"/>
            <a:ext cx="4474840" cy="652934"/>
          </a:xfrm>
        </p:spPr>
        <p:txBody>
          <a:bodyPr>
            <a:normAutofit/>
          </a:bodyPr>
          <a:lstStyle/>
          <a:p>
            <a:r>
              <a:rPr lang="es-CL" sz="2000" dirty="0" smtClean="0">
                <a:solidFill>
                  <a:schemeClr val="accent6">
                    <a:lumMod val="50000"/>
                  </a:schemeClr>
                </a:solidFill>
              </a:rPr>
              <a:t>MES DE LA SALUD MENTAL</a:t>
            </a:r>
            <a:endParaRPr lang="es-CL" sz="20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4" name="3 Imagen" descr="C:\Users\Andrea del Rio\AppData\Local\Microsoft\Windows\INetCache\Content.Outlook\3NKC64KW\FB_IMG_1444907599623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22" t="7653" r="23129" b="15306"/>
          <a:stretch/>
        </p:blipFill>
        <p:spPr bwMode="auto">
          <a:xfrm>
            <a:off x="755575" y="1340768"/>
            <a:ext cx="2821305" cy="200025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4 Imagen" descr="C:\Users\Andrea del Rio\AppData\Local\Microsoft\Windows\INetCache\Content.Outlook\3NKC64KW\FB_IMG_1444907565390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02"/>
          <a:stretch/>
        </p:blipFill>
        <p:spPr bwMode="auto">
          <a:xfrm>
            <a:off x="4211960" y="2276872"/>
            <a:ext cx="4076700" cy="25654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5 Imagen" descr="C:\Users\Andrea del Rio\AppData\Local\Microsoft\Windows\INetCache\Content.Outlook\3NKC64KW\FB_IMG_1444907571886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44" t="13775" r="37076" b="12529"/>
          <a:stretch/>
        </p:blipFill>
        <p:spPr bwMode="auto">
          <a:xfrm>
            <a:off x="1089902" y="3832939"/>
            <a:ext cx="2152650" cy="201866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5775721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 descr="C:\Users\Andrea del Rio\AppData\Local\Microsoft\Windows\INetCache\Content.Outlook\3NKC64KW\DSC_1158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76" t="3040" r="12358" b="4346"/>
          <a:stretch/>
        </p:blipFill>
        <p:spPr bwMode="auto">
          <a:xfrm>
            <a:off x="551761" y="1484784"/>
            <a:ext cx="4559791" cy="291782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4 Imagen" descr="C:\Users\Andrea del Rio\AppData\Local\Microsoft\Windows\INetCache\Content.Outlook\3NKC64KW\DSC_1122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46" r="16107"/>
          <a:stretch/>
        </p:blipFill>
        <p:spPr bwMode="auto">
          <a:xfrm rot="16200000">
            <a:off x="5209878" y="2575100"/>
            <a:ext cx="3830931" cy="309046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5 Rectángulo"/>
          <p:cNvSpPr/>
          <p:nvPr/>
        </p:nvSpPr>
        <p:spPr>
          <a:xfrm>
            <a:off x="395536" y="5389465"/>
            <a:ext cx="47160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L" dirty="0">
                <a:solidFill>
                  <a:schemeClr val="accent6">
                    <a:lumMod val="50000"/>
                  </a:schemeClr>
                </a:solidFill>
              </a:rPr>
              <a:t>ACTIVIDAD AUTOCUIDADO </a:t>
            </a:r>
            <a:endParaRPr lang="es-CL" dirty="0" smtClean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es-CL" dirty="0" smtClean="0">
                <a:solidFill>
                  <a:schemeClr val="accent6">
                    <a:lumMod val="50000"/>
                  </a:schemeClr>
                </a:solidFill>
              </a:rPr>
              <a:t>CONSEJO </a:t>
            </a:r>
            <a:r>
              <a:rPr lang="es-CL" dirty="0">
                <a:solidFill>
                  <a:schemeClr val="accent6">
                    <a:lumMod val="50000"/>
                  </a:schemeClr>
                </a:solidFill>
              </a:rPr>
              <a:t>CONSULTIVO DE SALUD</a:t>
            </a:r>
          </a:p>
        </p:txBody>
      </p:sp>
    </p:spTree>
    <p:extLst>
      <p:ext uri="{BB962C8B-B14F-4D97-AF65-F5344CB8AC3E}">
        <p14:creationId xmlns:p14="http://schemas.microsoft.com/office/powerpoint/2010/main" val="253259518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1316" y="548680"/>
            <a:ext cx="8229600" cy="718255"/>
          </a:xfrm>
        </p:spPr>
        <p:txBody>
          <a:bodyPr>
            <a:normAutofit/>
          </a:bodyPr>
          <a:lstStyle/>
          <a:p>
            <a:r>
              <a:rPr lang="es-CL" sz="2000" dirty="0">
                <a:solidFill>
                  <a:schemeClr val="accent6">
                    <a:lumMod val="50000"/>
                  </a:schemeClr>
                </a:solidFill>
              </a:rPr>
              <a:t>MANTENCION Y RESTAURACION PLAZAS ACTIVAS</a:t>
            </a:r>
            <a:br>
              <a:rPr lang="es-CL" sz="2000" dirty="0">
                <a:solidFill>
                  <a:schemeClr val="accent6">
                    <a:lumMod val="50000"/>
                  </a:schemeClr>
                </a:solidFill>
              </a:rPr>
            </a:br>
            <a:endParaRPr lang="es-CL" sz="20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4" name="3 Imagen" descr="C:\Users\Andrea del Rio\AppData\Local\Microsoft\Windows\INetCache\Content.Outlook\3NKC64KW\la foto 1 (3)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3" r="22334" b="15909"/>
          <a:stretch/>
        </p:blipFill>
        <p:spPr bwMode="auto">
          <a:xfrm>
            <a:off x="1183634" y="1484784"/>
            <a:ext cx="2448272" cy="201622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4 Imagen" descr="C:\Users\Andrea del Rio\AppData\Local\Microsoft\Windows\INetCache\Content.Outlook\3NKC64KW\la foto 2 (4)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21" t="17676" r="13241" b="15152"/>
          <a:stretch/>
        </p:blipFill>
        <p:spPr bwMode="auto">
          <a:xfrm>
            <a:off x="4566116" y="1484784"/>
            <a:ext cx="2469165" cy="201622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5 Imagen" descr="C:\Users\Andrea del Rio\AppData\Local\Microsoft\Windows\INetCache\Content.Outlook\3NKC64KW\la foto 1 (6).JPG"/>
          <p:cNvPicPr/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3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3750" b="3102"/>
          <a:stretch/>
        </p:blipFill>
        <p:spPr bwMode="auto">
          <a:xfrm>
            <a:off x="1115616" y="3861048"/>
            <a:ext cx="2433955" cy="256286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6 Imagen" descr="C:\Users\Andrea del Rio\AppData\Local\Microsoft\Windows\INetCache\Content.Outlook\3NKC64KW\la foto 2 (7).JPG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05" r="4036" b="19277"/>
          <a:stretch/>
        </p:blipFill>
        <p:spPr bwMode="auto">
          <a:xfrm>
            <a:off x="4551107" y="4149080"/>
            <a:ext cx="2466663" cy="236093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23959598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936104"/>
          </a:xfrm>
        </p:spPr>
        <p:txBody>
          <a:bodyPr>
            <a:noAutofit/>
          </a:bodyPr>
          <a:lstStyle/>
          <a:p>
            <a:r>
              <a:rPr lang="es-CL" sz="2000" dirty="0">
                <a:solidFill>
                  <a:schemeClr val="accent6">
                    <a:lumMod val="50000"/>
                  </a:schemeClr>
                </a:solidFill>
              </a:rPr>
              <a:t>PROYECTOS COMUNITARIOS  EN POSTAS, CONVENIO EQUIDAD RURAL</a:t>
            </a:r>
            <a:br>
              <a:rPr lang="es-CL" sz="2000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es-CL" sz="2000" dirty="0">
                <a:solidFill>
                  <a:schemeClr val="accent6">
                    <a:lumMod val="50000"/>
                  </a:schemeClr>
                </a:solidFill>
              </a:rPr>
              <a:t>TOTAL  $ 2.500.000</a:t>
            </a:r>
            <a:r>
              <a:rPr lang="es-CL" sz="2000" dirty="0"/>
              <a:t/>
            </a:r>
            <a:br>
              <a:rPr lang="es-CL" sz="2000" dirty="0"/>
            </a:br>
            <a:endParaRPr lang="es-CL" sz="2000" dirty="0"/>
          </a:p>
        </p:txBody>
      </p:sp>
      <p:pic>
        <p:nvPicPr>
          <p:cNvPr id="4" name="3 Marcador de contenido" descr="C:\Users\Andrea del Rio\AppData\Local\Microsoft\Windows\INetCache\Content.Outlook\3NKC64KW\P1050664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988840"/>
            <a:ext cx="2468880" cy="185373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4 Imagen" descr="C:\Users\Andrea del Rio\AppData\Local\Microsoft\Windows\INetCache\Content.Outlook\3NKC64KW\20150526_184116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69" r="4987" b="-237"/>
          <a:stretch/>
        </p:blipFill>
        <p:spPr bwMode="auto">
          <a:xfrm>
            <a:off x="4571999" y="1988840"/>
            <a:ext cx="2615565" cy="184975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5 Imagen" descr="C:\Users\Andrea del Rio\AppData\Local\Microsoft\Windows\INetCache\Content.Outlook\3NKC64KW\IMG_20151111_134936516 (2)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27"/>
          <a:stretch/>
        </p:blipFill>
        <p:spPr bwMode="auto">
          <a:xfrm>
            <a:off x="1619672" y="4290377"/>
            <a:ext cx="2466340" cy="172275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6 Imagen" descr="C:\Users\Andrea del Rio\AppData\Local\Microsoft\Windows\INetCache\Content.Outlook\3NKC64KW\IMG_20151111_130019364 (2).jpg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340"/>
          <a:stretch/>
        </p:blipFill>
        <p:spPr bwMode="auto">
          <a:xfrm>
            <a:off x="4572000" y="4287882"/>
            <a:ext cx="2615565" cy="171577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9 Rectángulo"/>
          <p:cNvSpPr/>
          <p:nvPr/>
        </p:nvSpPr>
        <p:spPr>
          <a:xfrm>
            <a:off x="1475656" y="1268760"/>
            <a:ext cx="662473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L" dirty="0">
                <a:solidFill>
                  <a:schemeClr val="accent6">
                    <a:lumMod val="50000"/>
                  </a:schemeClr>
                </a:solidFill>
              </a:rPr>
              <a:t>QUETALCO : TALLER  USO Y CULTIVO DE HIERBAS MEDICINALES </a:t>
            </a:r>
          </a:p>
        </p:txBody>
      </p:sp>
    </p:spTree>
    <p:extLst>
      <p:ext uri="{BB962C8B-B14F-4D97-AF65-F5344CB8AC3E}">
        <p14:creationId xmlns:p14="http://schemas.microsoft.com/office/powerpoint/2010/main" val="323724028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864096"/>
          </a:xfrm>
        </p:spPr>
        <p:txBody>
          <a:bodyPr>
            <a:normAutofit fontScale="90000"/>
          </a:bodyPr>
          <a:lstStyle/>
          <a:p>
            <a:r>
              <a:rPr lang="es-CL" sz="1800" dirty="0">
                <a:solidFill>
                  <a:schemeClr val="accent6">
                    <a:lumMod val="50000"/>
                  </a:schemeClr>
                </a:solidFill>
              </a:rPr>
              <a:t>MOCOPULLI Y BUTALCURA: ADQUISICION DE MAQUINAS EJERCICIO PARA ADULTOS Y NIÑ@S, REALIZACION DE TALLERES PARA FOMENTO ACTIVIDAD FISICA</a:t>
            </a:r>
            <a:br>
              <a:rPr lang="es-CL" sz="1800" dirty="0">
                <a:solidFill>
                  <a:schemeClr val="accent6">
                    <a:lumMod val="50000"/>
                  </a:schemeClr>
                </a:solidFill>
              </a:rPr>
            </a:br>
            <a:endParaRPr lang="es-CL" sz="18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4" name="3 Imagen" descr="C:\Users\Andrea del Rio\AppData\Local\Microsoft\Windows\INetCache\Content.Outlook\3NKC64KW\IMG_9067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49556" y="2074123"/>
            <a:ext cx="2492375" cy="1870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4 Imagen" descr="C:\Users\Andrea del Rio\AppData\Local\Microsoft\Windows\INetCache\Content.Outlook\3NKC64KW\IMG_9063.JPG"/>
          <p:cNvPicPr/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860" t="23698" r="8092" b="10250"/>
          <a:stretch/>
        </p:blipFill>
        <p:spPr bwMode="auto">
          <a:xfrm>
            <a:off x="5104971" y="1782658"/>
            <a:ext cx="2136775" cy="247269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5 Imagen" descr="C:\Users\Andrea del Rio\Desktop\Fotos Rural\Butalcura\1434202807669.jpg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12" t="13953" r="8279" b="1933"/>
          <a:stretch/>
        </p:blipFill>
        <p:spPr bwMode="auto">
          <a:xfrm>
            <a:off x="1547664" y="4632325"/>
            <a:ext cx="2296160" cy="174244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6 Imagen" descr="C:\Users\Andrea del Rio\Desktop\Fotos Rural\Butalcura\20151023_191206.jpg"/>
          <p:cNvPicPr/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3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958" r="26542" b="6329"/>
          <a:stretch/>
        </p:blipFill>
        <p:spPr bwMode="auto">
          <a:xfrm>
            <a:off x="5130934" y="4609056"/>
            <a:ext cx="2147570" cy="170116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9653550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9552" y="476672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es-CL" sz="2800" dirty="0">
                <a:solidFill>
                  <a:schemeClr val="accent6">
                    <a:lumMod val="50000"/>
                  </a:schemeClr>
                </a:solidFill>
              </a:rPr>
              <a:t>CALEN: RECICLAJE Y LIMPIEZA DE PLAYAS</a:t>
            </a:r>
            <a:br>
              <a:rPr lang="es-CL" sz="2800" dirty="0">
                <a:solidFill>
                  <a:schemeClr val="accent6">
                    <a:lumMod val="50000"/>
                  </a:schemeClr>
                </a:solidFill>
              </a:rPr>
            </a:br>
            <a:endParaRPr lang="es-CL" sz="28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4" name="3 Marcador de contenido" descr="C:\Users\Andrea del Rio\AppData\Local\Microsoft\Windows\INetCache\Content.Outlook\3NKC64KW\la foto 1 (10)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73" t="4393" r="13501" b="23599"/>
          <a:stretch/>
        </p:blipFill>
        <p:spPr bwMode="auto">
          <a:xfrm>
            <a:off x="827584" y="2636911"/>
            <a:ext cx="2664296" cy="249389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4 Imagen" descr="C:\Users\Andrea del Rio\AppData\Local\Microsoft\Windows\INetCache\Content.Outlook\3NKC64KW\la foto 2 (11)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012" b="3739"/>
          <a:stretch/>
        </p:blipFill>
        <p:spPr bwMode="auto">
          <a:xfrm>
            <a:off x="5652120" y="1700808"/>
            <a:ext cx="3335020" cy="214757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5 Imagen" descr="C:\Users\Andrea del Rio\AppData\Local\Microsoft\Windows\INetCache\Content.Outlook\3NKC64KW\la foto 3 (2)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243"/>
          <a:stretch/>
        </p:blipFill>
        <p:spPr bwMode="auto">
          <a:xfrm>
            <a:off x="3810367" y="3501008"/>
            <a:ext cx="1769745" cy="257302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56330436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92731" y="260648"/>
            <a:ext cx="8229600" cy="850106"/>
          </a:xfrm>
        </p:spPr>
        <p:txBody>
          <a:bodyPr>
            <a:noAutofit/>
          </a:bodyPr>
          <a:lstStyle/>
          <a:p>
            <a:r>
              <a:rPr lang="es-CL" sz="2400" dirty="0" smtClean="0"/>
              <a:t/>
            </a:r>
            <a:br>
              <a:rPr lang="es-CL" sz="2400" dirty="0" smtClean="0"/>
            </a:br>
            <a:r>
              <a:rPr lang="es-CL" sz="1800" dirty="0" smtClean="0">
                <a:solidFill>
                  <a:schemeClr val="accent6">
                    <a:lumMod val="50000"/>
                  </a:schemeClr>
                </a:solidFill>
              </a:rPr>
              <a:t>PUCHAURAN</a:t>
            </a:r>
            <a:r>
              <a:rPr lang="es-CL" sz="1800" dirty="0">
                <a:solidFill>
                  <a:schemeClr val="accent6">
                    <a:lumMod val="50000"/>
                  </a:schemeClr>
                </a:solidFill>
              </a:rPr>
              <a:t>: RESCATANDO LA IDENTIDAD CHILOTA CON EL ADULTO MAYOR</a:t>
            </a:r>
            <a:br>
              <a:rPr lang="es-CL" sz="1800" dirty="0">
                <a:solidFill>
                  <a:schemeClr val="accent6">
                    <a:lumMod val="50000"/>
                  </a:schemeClr>
                </a:solidFill>
              </a:rPr>
            </a:br>
            <a:endParaRPr lang="es-CL" sz="18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4" name="3 Imagen" descr="C:\Users\Andrea del Rio\Desktop\Fotos Rural\puchauran\IMG_20151121_144513073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4" r="10938"/>
          <a:stretch/>
        </p:blipFill>
        <p:spPr bwMode="auto">
          <a:xfrm>
            <a:off x="491952" y="2152111"/>
            <a:ext cx="3837305" cy="264731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4 Imagen" descr="C:\Users\Andrea del Rio\Desktop\Fotos Rural\puchauran\IMG_20151121_16484493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711104"/>
            <a:ext cx="2753360" cy="176466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5 Imagen" descr="C:\Users\Andrea del Rio\Desktop\Fotos Rural\puchauran\IMG_20151121_144548412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9491" y="4005064"/>
            <a:ext cx="3667760" cy="20643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196888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es-ES" sz="1800" b="1" dirty="0">
                <a:solidFill>
                  <a:schemeClr val="accent6">
                    <a:lumMod val="50000"/>
                  </a:schemeClr>
                </a:solidFill>
              </a:rPr>
              <a:t>CONVENIOS Y/O PROGRAMAS EJECUTADOS DURANTE EL AÑO 2015</a:t>
            </a:r>
            <a:r>
              <a:rPr lang="es-CL" sz="1800" dirty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es-CL" sz="1800" dirty="0">
                <a:solidFill>
                  <a:schemeClr val="accent6">
                    <a:lumMod val="50000"/>
                  </a:schemeClr>
                </a:solidFill>
              </a:rPr>
            </a:br>
            <a:endParaRPr lang="es-CL" sz="1800" dirty="0">
              <a:solidFill>
                <a:schemeClr val="accent6">
                  <a:lumMod val="50000"/>
                </a:schemeClr>
              </a:solidFill>
            </a:endParaRPr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04230976"/>
              </p:ext>
            </p:extLst>
          </p:nvPr>
        </p:nvGraphicFramePr>
        <p:xfrm>
          <a:off x="2051720" y="1268760"/>
          <a:ext cx="4705335" cy="5147738"/>
        </p:xfrm>
        <a:graphic>
          <a:graphicData uri="http://schemas.openxmlformats.org/drawingml/2006/table">
            <a:tbl>
              <a:tblPr firstRow="1" firstCol="1" bandRow="1"/>
              <a:tblGrid>
                <a:gridCol w="3542592"/>
                <a:gridCol w="1162743"/>
              </a:tblGrid>
              <a:tr h="2036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8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DETALLE</a:t>
                      </a:r>
                      <a:endParaRPr lang="es-CL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840" marR="388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8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CONVENIO</a:t>
                      </a:r>
                      <a:endParaRPr lang="es-CL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840" marR="388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</a:tr>
              <a:tr h="2036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700" b="1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SISTEMA URGENCIA RURAL 2015</a:t>
                      </a:r>
                      <a:endParaRPr lang="es-CL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840" marR="388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90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69.615.145</a:t>
                      </a:r>
                      <a:endParaRPr lang="es-CL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840" marR="3884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2036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700" b="1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PAGO A CUIDADORES DE POSTRADOS 2015</a:t>
                      </a:r>
                      <a:endParaRPr lang="es-CL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840" marR="388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90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19.183.872</a:t>
                      </a:r>
                      <a:endParaRPr lang="es-CL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840" marR="3884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036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700" b="1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CHILE CRECE CONTIGO 2015</a:t>
                      </a:r>
                      <a:endParaRPr lang="es-CL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840" marR="388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90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16.785.294</a:t>
                      </a:r>
                      <a:endParaRPr lang="es-CL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840" marR="3884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036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700" b="1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RESOLUTIVIDAD</a:t>
                      </a:r>
                      <a:endParaRPr lang="es-CL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840" marR="388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90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7.273.916</a:t>
                      </a:r>
                      <a:endParaRPr lang="es-CL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840" marR="3884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036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700" b="1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GES ODONTOLOGICO </a:t>
                      </a:r>
                      <a:endParaRPr lang="es-CL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840" marR="388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90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13.361.875</a:t>
                      </a:r>
                      <a:endParaRPr lang="es-CL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840" marR="3884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036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700" b="1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MEJORAMIENTO ACCESO</a:t>
                      </a:r>
                      <a:endParaRPr lang="es-CL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840" marR="388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90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12.347.264</a:t>
                      </a:r>
                      <a:endParaRPr lang="es-CL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840" marR="3884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036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700" b="1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ODONTOLOGICO INTEGRAL</a:t>
                      </a:r>
                      <a:endParaRPr lang="es-CL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840" marR="388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90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28.373.669</a:t>
                      </a:r>
                      <a:endParaRPr lang="es-CL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840" marR="3884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1792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700" b="1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SEMBRANDO SONRISAS</a:t>
                      </a:r>
                      <a:endParaRPr lang="es-CL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840" marR="388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90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607.660</a:t>
                      </a:r>
                      <a:endParaRPr lang="es-CL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840" marR="3884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036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700" b="1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FONDO DE FARMACIA</a:t>
                      </a:r>
                      <a:endParaRPr lang="es-CL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840" marR="388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90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16.603.621</a:t>
                      </a:r>
                      <a:endParaRPr lang="es-CL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840" marR="3884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036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700" b="1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ADOLESCENTES</a:t>
                      </a:r>
                      <a:endParaRPr lang="es-CL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840" marR="388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90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6.999.486</a:t>
                      </a:r>
                      <a:endParaRPr lang="es-CL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840" marR="3884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036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700" b="1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IMÁGENES DIAGNÓSTICAS</a:t>
                      </a:r>
                      <a:endParaRPr lang="es-CL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840" marR="388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90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19.880.000</a:t>
                      </a:r>
                      <a:endParaRPr lang="es-CL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840" marR="3884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036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700" b="1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APOYO RADIOLÓGICO</a:t>
                      </a:r>
                      <a:endParaRPr lang="es-CL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840" marR="388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90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1.665.000</a:t>
                      </a:r>
                      <a:endParaRPr lang="es-CL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840" marR="3884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036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700" b="1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EQUIDAD SALUD RURAL</a:t>
                      </a:r>
                      <a:endParaRPr lang="es-CL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840" marR="388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90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107.482.546</a:t>
                      </a:r>
                      <a:endParaRPr lang="es-CL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840" marR="3884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2036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700" b="1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VIDA SANA - OBESIDAD</a:t>
                      </a:r>
                      <a:endParaRPr lang="es-CL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840" marR="388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90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13.372.488</a:t>
                      </a:r>
                      <a:endParaRPr lang="es-CL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840" marR="3884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036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700" b="1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ESTIMULO CESFAM</a:t>
                      </a:r>
                      <a:endParaRPr lang="es-CL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840" marR="388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90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3.046.703</a:t>
                      </a:r>
                      <a:endParaRPr lang="es-CL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840" marR="3884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036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700" b="1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DESARROLLO DE RRHH</a:t>
                      </a:r>
                      <a:endParaRPr lang="es-CL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840" marR="388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90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71.014.749</a:t>
                      </a:r>
                      <a:endParaRPr lang="es-CL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840" marR="3884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2036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700" b="1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MANTENIMIENTO DE INFRAESTRUCTURA</a:t>
                      </a:r>
                      <a:endParaRPr lang="es-CL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840" marR="388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90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2.246.397</a:t>
                      </a:r>
                      <a:endParaRPr lang="es-CL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840" marR="3884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036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700" b="1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VACUNACIÓN ANTIINFLUENZA</a:t>
                      </a:r>
                      <a:endParaRPr lang="es-CL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840" marR="388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90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212.180</a:t>
                      </a:r>
                      <a:endParaRPr lang="es-CL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840" marR="3884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036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700" b="1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PLAN INVIERNO</a:t>
                      </a:r>
                      <a:endParaRPr lang="es-CL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840" marR="388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90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1.205.000</a:t>
                      </a:r>
                      <a:endParaRPr lang="es-CL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840" marR="3884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036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700" b="1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AGL PLAN DE INVIERNO</a:t>
                      </a:r>
                      <a:endParaRPr lang="es-CL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840" marR="388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90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1.100.000</a:t>
                      </a:r>
                      <a:endParaRPr lang="es-CL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840" marR="3884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1371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700" b="1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AGL DIGITADORES</a:t>
                      </a:r>
                      <a:endParaRPr lang="es-CL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840" marR="388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90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3.737.046</a:t>
                      </a:r>
                      <a:endParaRPr lang="es-CL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840" marR="3884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1371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700" b="1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Apoyo a la Gestión (Acuerdo de Alcaldes)</a:t>
                      </a:r>
                      <a:endParaRPr lang="es-CL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840" marR="388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90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60.714.655</a:t>
                      </a:r>
                      <a:endParaRPr lang="es-CL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840" marR="3884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2036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700" b="1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ODONTOLOGICO HOMBRES DE ESCASOS RECURSOS</a:t>
                      </a:r>
                      <a:endParaRPr lang="es-CL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840" marR="3884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90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772.455</a:t>
                      </a:r>
                      <a:endParaRPr lang="es-CL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840" marR="3884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64786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0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Total Convenios Servicio Salud</a:t>
                      </a:r>
                      <a:endParaRPr lang="es-CL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840" marR="3884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0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477.601.021</a:t>
                      </a:r>
                      <a:endParaRPr lang="es-CL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840" marR="3884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5188487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es-CL" sz="2700" dirty="0" smtClean="0"/>
              <a:t/>
            </a:r>
            <a:br>
              <a:rPr lang="es-CL" sz="2700" dirty="0" smtClean="0"/>
            </a:br>
            <a:r>
              <a:rPr lang="es-CL" sz="2000" dirty="0" smtClean="0">
                <a:solidFill>
                  <a:schemeClr val="accent6">
                    <a:lumMod val="50000"/>
                  </a:schemeClr>
                </a:solidFill>
              </a:rPr>
              <a:t>TENAUN</a:t>
            </a:r>
            <a:r>
              <a:rPr lang="es-CL" sz="2000" dirty="0">
                <a:solidFill>
                  <a:schemeClr val="accent6">
                    <a:lumMod val="50000"/>
                  </a:schemeClr>
                </a:solidFill>
              </a:rPr>
              <a:t>: ENCUENTRO FOLCLORICO Y RECREATIVO DEL ADULTO MAYOR CON ALIMENTACION TRADICIONAL</a:t>
            </a:r>
            <a:r>
              <a:rPr lang="es-CL" dirty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es-CL" dirty="0">
                <a:solidFill>
                  <a:schemeClr val="accent6">
                    <a:lumMod val="50000"/>
                  </a:schemeClr>
                </a:solidFill>
              </a:rPr>
            </a:br>
            <a:endParaRPr lang="es-CL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4" name="3 Imagen" descr="C:\Users\Andrea del Rio\Desktop\Fotos Rural\tenaun abuelos\IMG_20151107_104302349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491" y="1377448"/>
            <a:ext cx="1412875" cy="251079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4 Imagen" descr="C:\Users\Andrea del Rio\AppData\Local\Microsoft\Windows\INetCache\Content.Outlook\3NKC64KW\la foto 2 (13)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1496510"/>
            <a:ext cx="3029585" cy="227266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5 Imagen" descr="C:\Users\Andrea del Rio\AppData\Local\Microsoft\Windows\INetCache\Content.Outlook\3NKC64KW\la foto 1 (12).JPG"/>
          <p:cNvPicPr/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1733683"/>
            <a:ext cx="2397125" cy="179832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6 Imagen" descr="C:\Users\Andrea del Rio\Desktop\Fotos Rural\tenaun abuelos\IMG_20151107_152639272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40" y="4581128"/>
            <a:ext cx="2667000" cy="150114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7 Imagen" descr="C:\Users\Andrea del Rio\Desktop\Fotos Rural\tenaun abuelos\IMG_20151107_152712968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2496" y="4581128"/>
            <a:ext cx="2448272" cy="150114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8 Imagen" descr="C:\Users\Andrea del Rio\Desktop\Fotos Rural\tenaun abuelos\IMG_20151107_151613737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6026" y="4592558"/>
            <a:ext cx="2647315" cy="14897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0749813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es-CL" sz="2000" dirty="0">
                <a:solidFill>
                  <a:schemeClr val="accent6">
                    <a:lumMod val="50000"/>
                  </a:schemeClr>
                </a:solidFill>
              </a:rPr>
              <a:t>OTRAS ACTIVIDADES EN SALUD</a:t>
            </a:r>
            <a:br>
              <a:rPr lang="es-CL" sz="2000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es-CL" sz="2000" dirty="0">
                <a:solidFill>
                  <a:schemeClr val="accent6">
                    <a:lumMod val="50000"/>
                  </a:schemeClr>
                </a:solidFill>
              </a:rPr>
              <a:t>DIAS DE LA MATRONA Y LACTANCIA </a:t>
            </a:r>
            <a:r>
              <a:rPr lang="es-CL" sz="2000" dirty="0" smtClean="0">
                <a:solidFill>
                  <a:schemeClr val="accent6">
                    <a:lumMod val="50000"/>
                  </a:schemeClr>
                </a:solidFill>
              </a:rPr>
              <a:t>MATERNA</a:t>
            </a:r>
            <a:endParaRPr lang="es-CL" sz="20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4" name="3 Marcador de contenido" descr="C:\Users\Andrea del Rio\AppData\Local\Microsoft\Windows\INetCache\Content.Outlook\3NKC64KW\la foto 1 (14)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386981"/>
            <a:ext cx="2149876" cy="320121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4 Imagen" descr="C:\Users\Andrea del Rio\AppData\Local\Microsoft\Windows\INetCache\Content.Outlook\3NKC64KW\la foto 2 (15)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042"/>
          <a:stretch/>
        </p:blipFill>
        <p:spPr bwMode="auto">
          <a:xfrm rot="5400000">
            <a:off x="5875421" y="2773651"/>
            <a:ext cx="3456385" cy="217479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5 Imagen" descr="C:\Users\Andrea del Rio\AppData\Local\Microsoft\Windows\INetCache\Content.Outlook\3NKC64KW\la foto 3 (5)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5116" y="1484784"/>
            <a:ext cx="2415540" cy="181102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6 Imagen" descr="C:\Users\Andrea del Rio\AppData\Local\Microsoft\Windows\INetCache\Content.Outlook\3NKC64KW\la foto 4 (3)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2537" y="3861049"/>
            <a:ext cx="3020695" cy="18116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0703338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55576" y="476672"/>
            <a:ext cx="7776864" cy="720080"/>
          </a:xfrm>
        </p:spPr>
        <p:txBody>
          <a:bodyPr>
            <a:normAutofit fontScale="90000"/>
          </a:bodyPr>
          <a:lstStyle/>
          <a:p>
            <a:r>
              <a:rPr lang="es-CL" sz="2800" dirty="0" smtClean="0">
                <a:solidFill>
                  <a:schemeClr val="accent6">
                    <a:lumMod val="50000"/>
                  </a:schemeClr>
                </a:solidFill>
              </a:rPr>
              <a:t>CAMPAÑAS DE SALUD PREVENTIVA EN EMPRESAS</a:t>
            </a:r>
            <a:endParaRPr lang="es-CL" sz="28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026" name="Picture 2" descr="C:\Users\Andrea del Rio\AppData\Local\Microsoft\Windows\INetCache\Content.Outlook\3NKC64KW\IMG_20160406_12000151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276872"/>
            <a:ext cx="4999412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ndrea del Rio\AppData\Local\Microsoft\Windows\INetCache\Content.Outlook\3NKC64KW\IMG_20160406_11331087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880592"/>
            <a:ext cx="2480882" cy="4416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940305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220072" y="3789040"/>
            <a:ext cx="3168352" cy="1143000"/>
          </a:xfrm>
        </p:spPr>
        <p:txBody>
          <a:bodyPr/>
          <a:lstStyle/>
          <a:p>
            <a:r>
              <a:rPr lang="es-CL" dirty="0" smtClean="0">
                <a:solidFill>
                  <a:schemeClr val="accent6">
                    <a:lumMod val="50000"/>
                  </a:schemeClr>
                </a:solidFill>
              </a:rPr>
              <a:t>GRACIAS ….</a:t>
            </a:r>
            <a:endParaRPr lang="es-CL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63231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08143319"/>
              </p:ext>
            </p:extLst>
          </p:nvPr>
        </p:nvGraphicFramePr>
        <p:xfrm>
          <a:off x="1043608" y="1988840"/>
          <a:ext cx="7344816" cy="3744414"/>
        </p:xfrm>
        <a:graphic>
          <a:graphicData uri="http://schemas.openxmlformats.org/drawingml/2006/table">
            <a:tbl>
              <a:tblPr firstRow="1" firstCol="1" bandRow="1"/>
              <a:tblGrid>
                <a:gridCol w="2082471"/>
                <a:gridCol w="1837068"/>
                <a:gridCol w="1464643"/>
                <a:gridCol w="1960634"/>
              </a:tblGrid>
              <a:tr h="532540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 dirty="0">
                          <a:solidFill>
                            <a:srgbClr val="FFFFFF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Población Inscrita Validada por FONASA</a:t>
                      </a:r>
                      <a:endParaRPr lang="es-CL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64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</a:tr>
              <a:tr h="41604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Año</a:t>
                      </a:r>
                      <a:endParaRPr lang="es-C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Masculino</a:t>
                      </a:r>
                      <a:endParaRPr lang="es-C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Femenino</a:t>
                      </a:r>
                      <a:endParaRPr lang="es-C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Total</a:t>
                      </a:r>
                      <a:endParaRPr lang="es-C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399404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2010</a:t>
                      </a:r>
                      <a:endParaRPr lang="es-C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5997</a:t>
                      </a:r>
                      <a:endParaRPr lang="es-C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6102</a:t>
                      </a:r>
                      <a:endParaRPr lang="es-C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12099</a:t>
                      </a:r>
                      <a:endParaRPr lang="es-C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</a:tr>
              <a:tr h="399404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2011</a:t>
                      </a:r>
                      <a:endParaRPr lang="es-C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6495</a:t>
                      </a:r>
                      <a:endParaRPr lang="es-C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6789</a:t>
                      </a:r>
                      <a:endParaRPr lang="es-C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13284</a:t>
                      </a:r>
                      <a:endParaRPr lang="es-C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399404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2012</a:t>
                      </a:r>
                      <a:endParaRPr lang="es-C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6842</a:t>
                      </a:r>
                      <a:endParaRPr lang="es-C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7178</a:t>
                      </a:r>
                      <a:endParaRPr lang="es-C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14020</a:t>
                      </a:r>
                      <a:endParaRPr lang="es-C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</a:tr>
              <a:tr h="399404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2013</a:t>
                      </a:r>
                      <a:endParaRPr lang="es-C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6903</a:t>
                      </a:r>
                      <a:endParaRPr lang="es-C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7462</a:t>
                      </a:r>
                      <a:endParaRPr lang="es-C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14365</a:t>
                      </a:r>
                      <a:endParaRPr lang="es-C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399404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2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2014</a:t>
                      </a:r>
                      <a:endParaRPr lang="es-C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5481</a:t>
                      </a:r>
                      <a:endParaRPr lang="es-C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6609</a:t>
                      </a:r>
                      <a:endParaRPr lang="es-C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12090</a:t>
                      </a:r>
                      <a:endParaRPr lang="es-C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399404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2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2015</a:t>
                      </a:r>
                      <a:endParaRPr lang="es-C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6012</a:t>
                      </a:r>
                      <a:endParaRPr lang="es-C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6436</a:t>
                      </a:r>
                      <a:endParaRPr lang="es-C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12448</a:t>
                      </a:r>
                      <a:endParaRPr lang="es-C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399404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2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2016</a:t>
                      </a:r>
                      <a:endParaRPr lang="es-C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6294</a:t>
                      </a:r>
                      <a:endParaRPr lang="es-C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6677</a:t>
                      </a:r>
                      <a:endParaRPr lang="es-C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12971</a:t>
                      </a:r>
                      <a:endParaRPr lang="es-CL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812125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es-CL" sz="3600" dirty="0" smtClean="0">
                <a:solidFill>
                  <a:schemeClr val="accent6">
                    <a:lumMod val="50000"/>
                  </a:schemeClr>
                </a:solidFill>
              </a:rPr>
              <a:t>DOTACION 2013- 2016</a:t>
            </a:r>
            <a:endParaRPr lang="es-CL" sz="3600" dirty="0">
              <a:solidFill>
                <a:schemeClr val="accent6">
                  <a:lumMod val="50000"/>
                </a:schemeClr>
              </a:solidFill>
            </a:endParaRPr>
          </a:p>
        </p:txBody>
      </p:sp>
      <p:graphicFrame>
        <p:nvGraphicFramePr>
          <p:cNvPr id="6" name="5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12940641"/>
              </p:ext>
            </p:extLst>
          </p:nvPr>
        </p:nvGraphicFramePr>
        <p:xfrm>
          <a:off x="827584" y="1772816"/>
          <a:ext cx="7632700" cy="4514850"/>
        </p:xfrm>
        <a:graphic>
          <a:graphicData uri="http://schemas.openxmlformats.org/drawingml/2006/table">
            <a:tbl>
              <a:tblPr/>
              <a:tblGrid>
                <a:gridCol w="1536700"/>
                <a:gridCol w="762000"/>
                <a:gridCol w="762000"/>
                <a:gridCol w="762000"/>
                <a:gridCol w="762000"/>
                <a:gridCol w="762000"/>
                <a:gridCol w="762000"/>
                <a:gridCol w="762000"/>
                <a:gridCol w="762000"/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endParaRPr lang="es-C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C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CL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CL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CL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endParaRPr lang="es-C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NRO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HORAS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NRO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HORAS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NRO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HORAS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NRO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HORAS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DIRECTIVOS  C/D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MEDICO CIRUJANO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CIRUJANO DENTISTA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ASISTENTE SOCIAL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EDUC.  DE PARVULOS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ENFERMERA/O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264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FONOAUDIOLOGA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KINESIOLOGO/A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MATRONA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NUTRICIONISTA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PSICOLOGA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PROFESOR EDUC FISICA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TECNOLOGO MEDICO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TEC ENFERMERIA NS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748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858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1372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AUXILIAR DE ENFERMERIA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470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470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470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ADMINISTRATIVA/OS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474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606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562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562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AUXILIAR DE SERVICIO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AUX  DE SERV (GUARDIA)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/>
                        </a:rPr>
                        <a:t>TRANS Y CONDUCCION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endParaRPr lang="es-CL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3045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3536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4292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4530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909487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es-CL" sz="3200" dirty="0" smtClean="0">
                <a:solidFill>
                  <a:schemeClr val="accent6">
                    <a:lumMod val="50000"/>
                  </a:schemeClr>
                </a:solidFill>
              </a:rPr>
              <a:t>ESTADISTICA   DE  ATENCIONES  2013</a:t>
            </a:r>
            <a:endParaRPr lang="es-CL" sz="3200" dirty="0">
              <a:solidFill>
                <a:schemeClr val="accent6">
                  <a:lumMod val="50000"/>
                </a:schemeClr>
              </a:solidFill>
            </a:endParaRPr>
          </a:p>
        </p:txBody>
      </p:sp>
      <p:graphicFrame>
        <p:nvGraphicFramePr>
          <p:cNvPr id="4" name="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5884608"/>
              </p:ext>
            </p:extLst>
          </p:nvPr>
        </p:nvGraphicFramePr>
        <p:xfrm>
          <a:off x="899592" y="1412776"/>
          <a:ext cx="7488831" cy="4600129"/>
        </p:xfrm>
        <a:graphic>
          <a:graphicData uri="http://schemas.openxmlformats.org/drawingml/2006/table">
            <a:tbl>
              <a:tblPr/>
              <a:tblGrid>
                <a:gridCol w="3787711"/>
                <a:gridCol w="925280"/>
                <a:gridCol w="925280"/>
                <a:gridCol w="925280"/>
                <a:gridCol w="925280"/>
              </a:tblGrid>
              <a:tr h="2805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b="1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CESFAM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b="1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COSTA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b="1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RUTA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b="1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TOTAL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</a:tr>
              <a:tr h="280528">
                <a:tc>
                  <a:txBody>
                    <a:bodyPr/>
                    <a:lstStyle/>
                    <a:p>
                      <a:pPr indent="15303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Controles por Médico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2200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628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306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3134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</a:tr>
              <a:tr h="257726">
                <a:tc>
                  <a:txBody>
                    <a:bodyPr/>
                    <a:lstStyle/>
                    <a:p>
                      <a:pPr indent="15303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Consultas de Morbilidad por Médico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9982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1089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567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11638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</a:tr>
              <a:tr h="325441">
                <a:tc>
                  <a:txBody>
                    <a:bodyPr/>
                    <a:lstStyle/>
                    <a:p>
                      <a:pPr indent="15303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Consultas de Salud Mental por Médico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550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48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12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610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</a:tr>
              <a:tr h="325441">
                <a:tc>
                  <a:txBody>
                    <a:bodyPr/>
                    <a:lstStyle/>
                    <a:p>
                      <a:pPr indent="15303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Consulta médica abreviada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1470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1470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</a:tr>
              <a:tr h="325441">
                <a:tc>
                  <a:txBody>
                    <a:bodyPr/>
                    <a:lstStyle/>
                    <a:p>
                      <a:pPr indent="15303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Consultas y Controles por Matron(a)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5675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815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643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7133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</a:tr>
              <a:tr h="415697">
                <a:tc>
                  <a:txBody>
                    <a:bodyPr/>
                    <a:lstStyle/>
                    <a:p>
                      <a:pPr indent="15303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Consultas y Controles por Enfermera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3299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1050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486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4835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</a:tr>
              <a:tr h="325441">
                <a:tc>
                  <a:txBody>
                    <a:bodyPr/>
                    <a:lstStyle/>
                    <a:p>
                      <a:pPr indent="15303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Consultas y Controles Nutricionistas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2662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601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370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3633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</a:tr>
              <a:tr h="392462">
                <a:tc>
                  <a:txBody>
                    <a:bodyPr/>
                    <a:lstStyle/>
                    <a:p>
                      <a:pPr indent="15303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Consulta y Controles Odontólogo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5100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1130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6230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</a:tr>
              <a:tr h="359298">
                <a:tc>
                  <a:txBody>
                    <a:bodyPr/>
                    <a:lstStyle/>
                    <a:p>
                      <a:pPr indent="15303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Urgencias Dentales Odontólogo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1184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224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1408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</a:tr>
              <a:tr h="381408">
                <a:tc>
                  <a:txBody>
                    <a:bodyPr/>
                    <a:lstStyle/>
                    <a:p>
                      <a:pPr indent="15303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Consultas y Controles Asistente Social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1335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22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1357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</a:tr>
              <a:tr h="381408">
                <a:tc>
                  <a:txBody>
                    <a:bodyPr/>
                    <a:lstStyle/>
                    <a:p>
                      <a:pPr indent="15303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kinesiologo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3888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3888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</a:tr>
              <a:tr h="313694">
                <a:tc>
                  <a:txBody>
                    <a:bodyPr/>
                    <a:lstStyle/>
                    <a:p>
                      <a:pPr indent="15303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Consultas y Controles Psicologa(o)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1247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1247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</a:tr>
              <a:tr h="2356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TOTAL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38592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5607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2384</a:t>
                      </a:r>
                      <a:endParaRPr lang="es-E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46583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776" marR="40776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B0F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776142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es-ES" sz="2700" dirty="0" smtClean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es-ES" sz="2700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es-ES" sz="2700" dirty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es-ES" sz="2700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es-ES" sz="2700" dirty="0" smtClean="0">
                <a:solidFill>
                  <a:schemeClr val="accent6">
                    <a:lumMod val="50000"/>
                  </a:schemeClr>
                </a:solidFill>
              </a:rPr>
              <a:t>PRESTACIONES </a:t>
            </a:r>
            <a:r>
              <a:rPr lang="es-ES" sz="2700" dirty="0">
                <a:solidFill>
                  <a:schemeClr val="accent6">
                    <a:lumMod val="50000"/>
                  </a:schemeClr>
                </a:solidFill>
              </a:rPr>
              <a:t>ANUALES COMUNA DE DALCAHUE, AÑO 2015</a:t>
            </a:r>
            <a:r>
              <a:rPr lang="es-CL" dirty="0"/>
              <a:t/>
            </a:r>
            <a:br>
              <a:rPr lang="es-CL" dirty="0"/>
            </a:br>
            <a:endParaRPr lang="es-CL" dirty="0"/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26654492"/>
              </p:ext>
            </p:extLst>
          </p:nvPr>
        </p:nvGraphicFramePr>
        <p:xfrm>
          <a:off x="1187624" y="1556792"/>
          <a:ext cx="7033962" cy="4694872"/>
        </p:xfrm>
        <a:graphic>
          <a:graphicData uri="http://schemas.openxmlformats.org/drawingml/2006/table">
            <a:tbl>
              <a:tblPr firstRow="1" firstCol="1" bandRow="1"/>
              <a:tblGrid>
                <a:gridCol w="3954651"/>
                <a:gridCol w="937861"/>
                <a:gridCol w="937861"/>
                <a:gridCol w="1203589"/>
              </a:tblGrid>
              <a:tr h="3917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Consultas y Controles</a:t>
                      </a:r>
                      <a:endParaRPr lang="es-CL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CESFAM </a:t>
                      </a:r>
                      <a:endParaRPr lang="es-C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RURAL</a:t>
                      </a:r>
                      <a:endParaRPr lang="es-C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0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TOTAL COMUNAL</a:t>
                      </a:r>
                      <a:endParaRPr lang="es-C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CCFF"/>
                    </a:solidFill>
                  </a:tcPr>
                </a:tc>
              </a:tr>
              <a:tr h="2235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Controles por Médico</a:t>
                      </a:r>
                      <a:endParaRPr lang="es-C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2.683</a:t>
                      </a:r>
                      <a:endParaRPr lang="es-C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859</a:t>
                      </a:r>
                      <a:endParaRPr lang="es-C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3.542</a:t>
                      </a:r>
                      <a:endParaRPr lang="es-C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5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Consultas de Morbilidad por Médico</a:t>
                      </a:r>
                      <a:endParaRPr lang="es-C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7.026</a:t>
                      </a:r>
                      <a:endParaRPr lang="es-C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1080</a:t>
                      </a:r>
                      <a:endParaRPr lang="es-C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8.106</a:t>
                      </a:r>
                      <a:endParaRPr lang="es-C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5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Consultas de Salud Mental por Médico</a:t>
                      </a:r>
                      <a:endParaRPr lang="es-C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1.555</a:t>
                      </a:r>
                      <a:endParaRPr lang="es-C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38</a:t>
                      </a:r>
                      <a:endParaRPr lang="es-C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1.593</a:t>
                      </a:r>
                      <a:endParaRPr lang="es-C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5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Consultas y Controles por Matrona</a:t>
                      </a:r>
                      <a:endParaRPr lang="es-C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2.924</a:t>
                      </a:r>
                      <a:endParaRPr lang="es-C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1021</a:t>
                      </a:r>
                      <a:endParaRPr lang="es-C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3.945</a:t>
                      </a:r>
                      <a:endParaRPr lang="es-C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5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Consultas y Controles por Enfermera</a:t>
                      </a:r>
                      <a:endParaRPr lang="es-C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4.418</a:t>
                      </a:r>
                      <a:endParaRPr lang="es-C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1453</a:t>
                      </a:r>
                      <a:endParaRPr lang="es-C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5.871</a:t>
                      </a:r>
                      <a:endParaRPr lang="es-C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5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Consultas y Controles por Nutricionista</a:t>
                      </a:r>
                      <a:endParaRPr lang="es-C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3.291</a:t>
                      </a:r>
                      <a:endParaRPr lang="es-C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1224</a:t>
                      </a:r>
                      <a:endParaRPr lang="es-C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4.515</a:t>
                      </a:r>
                      <a:endParaRPr lang="es-C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5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Consultas y Controles por Odontólog@ </a:t>
                      </a:r>
                      <a:endParaRPr lang="es-C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8.141</a:t>
                      </a:r>
                      <a:endParaRPr lang="es-C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2.072</a:t>
                      </a:r>
                      <a:endParaRPr lang="es-C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10.213</a:t>
                      </a:r>
                      <a:endParaRPr lang="es-C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5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Urgencias Odontológicas</a:t>
                      </a:r>
                      <a:endParaRPr lang="es-C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340</a:t>
                      </a:r>
                      <a:endParaRPr lang="es-C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36</a:t>
                      </a:r>
                      <a:endParaRPr lang="es-C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376</a:t>
                      </a:r>
                      <a:endParaRPr lang="es-C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5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Consultas y Controles por Asistente Social</a:t>
                      </a:r>
                      <a:endParaRPr lang="es-C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1.817</a:t>
                      </a:r>
                      <a:endParaRPr lang="es-C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1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147</a:t>
                      </a:r>
                      <a:endParaRPr lang="es-CL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1.964</a:t>
                      </a:r>
                      <a:endParaRPr lang="es-C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5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Consultas y Controles por Kinesiólog@</a:t>
                      </a:r>
                      <a:endParaRPr lang="es-C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6.054</a:t>
                      </a:r>
                      <a:endParaRPr lang="es-C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1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18</a:t>
                      </a:r>
                      <a:endParaRPr lang="es-CL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6.072</a:t>
                      </a:r>
                      <a:endParaRPr lang="es-C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5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Consultas y Controles por Psicólog@</a:t>
                      </a:r>
                      <a:endParaRPr lang="es-C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2.006</a:t>
                      </a:r>
                      <a:endParaRPr lang="es-C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1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307</a:t>
                      </a:r>
                      <a:endParaRPr lang="es-CL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2.313</a:t>
                      </a:r>
                      <a:endParaRPr lang="es-C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5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Consultas y Controles por Fonoaudióloga</a:t>
                      </a:r>
                      <a:endParaRPr lang="es-C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502</a:t>
                      </a:r>
                      <a:endParaRPr lang="es-C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  <a:endParaRPr lang="es-C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502</a:t>
                      </a:r>
                      <a:endParaRPr lang="es-C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5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Consultas y Controles por Téc. Paramédico</a:t>
                      </a:r>
                      <a:endParaRPr lang="es-C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2.448</a:t>
                      </a:r>
                      <a:endParaRPr lang="es-C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1092</a:t>
                      </a:r>
                      <a:endParaRPr lang="es-C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3.540</a:t>
                      </a:r>
                      <a:endParaRPr lang="es-C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5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Consultas y Controles por Ed. De Párvulos</a:t>
                      </a:r>
                      <a:endParaRPr lang="es-C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796</a:t>
                      </a:r>
                      <a:endParaRPr lang="es-C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  <a:endParaRPr lang="es-C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796</a:t>
                      </a:r>
                      <a:endParaRPr lang="es-C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5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TOTAL</a:t>
                      </a:r>
                      <a:endParaRPr lang="es-C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44.001</a:t>
                      </a:r>
                      <a:endParaRPr lang="es-C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9347</a:t>
                      </a:r>
                      <a:endParaRPr lang="es-C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53.348</a:t>
                      </a:r>
                      <a:endParaRPr lang="es-C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CCFF"/>
                    </a:solidFill>
                  </a:tcPr>
                </a:tc>
              </a:tr>
              <a:tr h="2154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es-CL" sz="1100">
                        <a:effectLst/>
                        <a:latin typeface="Calibri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es-CL" sz="1100">
                        <a:effectLst/>
                        <a:latin typeface="Calibri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es-CL" sz="1100">
                        <a:effectLst/>
                        <a:latin typeface="Calibri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es-CL" sz="1100">
                        <a:effectLst/>
                        <a:latin typeface="Calibri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734506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1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Las consultas de morbilidad general y otros profesionales, aumentan en 9% respecto del año 2014. No considera SUR</a:t>
                      </a:r>
                      <a:endParaRPr lang="es-CL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854700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27121466"/>
              </p:ext>
            </p:extLst>
          </p:nvPr>
        </p:nvGraphicFramePr>
        <p:xfrm>
          <a:off x="467544" y="1052736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81814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Autofit/>
          </a:bodyPr>
          <a:lstStyle/>
          <a:p>
            <a:r>
              <a:rPr lang="es-ES" sz="2800" dirty="0">
                <a:solidFill>
                  <a:schemeClr val="accent6">
                    <a:lumMod val="50000"/>
                  </a:schemeClr>
                </a:solidFill>
              </a:rPr>
              <a:t>PRESTACIONES MEDICAS</a:t>
            </a:r>
            <a:r>
              <a:rPr lang="es-CL" sz="2800" dirty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es-CL" sz="2800" dirty="0">
                <a:solidFill>
                  <a:schemeClr val="accent6">
                    <a:lumMod val="50000"/>
                  </a:schemeClr>
                </a:solidFill>
              </a:rPr>
            </a:br>
            <a:endParaRPr lang="es-CL" sz="2800" dirty="0">
              <a:solidFill>
                <a:schemeClr val="accent6">
                  <a:lumMod val="50000"/>
                </a:schemeClr>
              </a:solidFill>
            </a:endParaRPr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50140056"/>
              </p:ext>
            </p:extLst>
          </p:nvPr>
        </p:nvGraphicFramePr>
        <p:xfrm>
          <a:off x="755576" y="1268760"/>
          <a:ext cx="5328592" cy="3041906"/>
        </p:xfrm>
        <a:graphic>
          <a:graphicData uri="http://schemas.openxmlformats.org/drawingml/2006/table">
            <a:tbl>
              <a:tblPr firstRow="1" firstCol="1" bandRow="1"/>
              <a:tblGrid>
                <a:gridCol w="4488120"/>
                <a:gridCol w="840472"/>
              </a:tblGrid>
              <a:tr h="2802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2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CONSULTAS MEDICAS DE MORBILIDAD</a:t>
                      </a:r>
                      <a:endParaRPr lang="es-CL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2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2015</a:t>
                      </a:r>
                      <a:endParaRPr lang="es-C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</a:tr>
              <a:tr h="20752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IRA ALTA</a:t>
                      </a:r>
                      <a:endParaRPr lang="es-C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699</a:t>
                      </a:r>
                      <a:endParaRPr lang="es-C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52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SINDROME BRONQUIAL OBSTRUCTIVO </a:t>
                      </a:r>
                      <a:endParaRPr lang="es-C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127</a:t>
                      </a:r>
                      <a:endParaRPr lang="es-C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52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NEUMONÍA</a:t>
                      </a:r>
                      <a:endParaRPr lang="es-C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81</a:t>
                      </a:r>
                      <a:endParaRPr lang="es-C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52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ASMA</a:t>
                      </a:r>
                      <a:endParaRPr lang="es-C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132</a:t>
                      </a:r>
                      <a:endParaRPr lang="es-C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52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ENFERMEDAD PULMONAR OBSTRUCTIVA CRÓNICA</a:t>
                      </a:r>
                      <a:endParaRPr lang="es-C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65</a:t>
                      </a:r>
                      <a:endParaRPr lang="es-C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52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OTRAS RESPIRATORIAS</a:t>
                      </a:r>
                      <a:endParaRPr lang="es-C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945</a:t>
                      </a:r>
                      <a:endParaRPr lang="es-C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52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OBSTETRICA</a:t>
                      </a:r>
                      <a:endParaRPr lang="es-C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40</a:t>
                      </a:r>
                      <a:endParaRPr lang="es-C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52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GINECOLOGICA</a:t>
                      </a:r>
                      <a:endParaRPr lang="es-C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58</a:t>
                      </a:r>
                      <a:endParaRPr lang="es-C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52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GINECOLOGICA  POR INFERTILIDAD</a:t>
                      </a:r>
                      <a:endParaRPr lang="es-C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7</a:t>
                      </a:r>
                      <a:endParaRPr lang="es-C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52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INFECCIÓN TRANSMISIÓN SEXUAL</a:t>
                      </a:r>
                      <a:endParaRPr lang="es-C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6</a:t>
                      </a:r>
                      <a:endParaRPr lang="es-C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52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VIH-SIDA</a:t>
                      </a:r>
                      <a:endParaRPr lang="es-C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  <a:endParaRPr lang="es-C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52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OTRAS MORBILIDADES</a:t>
                      </a:r>
                      <a:endParaRPr lang="es-C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5946</a:t>
                      </a:r>
                      <a:endParaRPr lang="es-C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1366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2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Total comunal </a:t>
                      </a:r>
                      <a:endParaRPr lang="es-CL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2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8106</a:t>
                      </a:r>
                      <a:endParaRPr lang="es-CL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851920" y="4777521"/>
            <a:ext cx="475252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14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ATENCIONES SERVICIO DE URGENCIAS (SUR) AÑO 2015</a:t>
            </a:r>
            <a:endParaRPr kumimoji="0" lang="es-CL" sz="1400" b="0" i="0" u="none" strike="noStrike" cap="none" normalizeH="0" baseline="0" dirty="0" smtClean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L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3 Marcador de contenid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54513286"/>
              </p:ext>
            </p:extLst>
          </p:nvPr>
        </p:nvGraphicFramePr>
        <p:xfrm>
          <a:off x="4044900" y="5301208"/>
          <a:ext cx="4127500" cy="909439"/>
        </p:xfrm>
        <a:graphic>
          <a:graphicData uri="http://schemas.openxmlformats.org/drawingml/2006/table">
            <a:tbl>
              <a:tblPr firstRow="1" firstCol="1" bandRow="1"/>
              <a:tblGrid>
                <a:gridCol w="3358515"/>
                <a:gridCol w="768985"/>
              </a:tblGrid>
              <a:tr h="51470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2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TOTAL CONSULTAS SERVICIO URGENCIA RURAL AÑO 2015</a:t>
                      </a:r>
                      <a:endParaRPr lang="es-CL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</a:tr>
              <a:tr h="3780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Consultas Médicas de Urgencia </a:t>
                      </a:r>
                      <a:endParaRPr lang="es-C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10.669</a:t>
                      </a:r>
                      <a:endParaRPr lang="es-C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333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1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Consultas TPM de Urgencia </a:t>
                      </a:r>
                      <a:endParaRPr lang="es-CL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1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15.742</a:t>
                      </a:r>
                      <a:endParaRPr lang="es-CL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3175303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iajes">
  <a:themeElements>
    <a:clrScheme name="Viajes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Viaj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Viajes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Boticario">
    <a:dk1>
      <a:sysClr val="windowText" lastClr="000000"/>
    </a:dk1>
    <a:lt1>
      <a:sysClr val="window" lastClr="FFFFFF"/>
    </a:lt1>
    <a:dk2>
      <a:srgbClr val="564B3C"/>
    </a:dk2>
    <a:lt2>
      <a:srgbClr val="ECEDD1"/>
    </a:lt2>
    <a:accent1>
      <a:srgbClr val="93A299"/>
    </a:accent1>
    <a:accent2>
      <a:srgbClr val="CF543F"/>
    </a:accent2>
    <a:accent3>
      <a:srgbClr val="B5AE53"/>
    </a:accent3>
    <a:accent4>
      <a:srgbClr val="848058"/>
    </a:accent4>
    <a:accent5>
      <a:srgbClr val="E8B54D"/>
    </a:accent5>
    <a:accent6>
      <a:srgbClr val="786C71"/>
    </a:accent6>
    <a:hlink>
      <a:srgbClr val="CCCC00"/>
    </a:hlink>
    <a:folHlink>
      <a:srgbClr val="B2B2B2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Boticario">
    <a:dk1>
      <a:sysClr val="windowText" lastClr="000000"/>
    </a:dk1>
    <a:lt1>
      <a:sysClr val="window" lastClr="FFFFFF"/>
    </a:lt1>
    <a:dk2>
      <a:srgbClr val="564B3C"/>
    </a:dk2>
    <a:lt2>
      <a:srgbClr val="ECEDD1"/>
    </a:lt2>
    <a:accent1>
      <a:srgbClr val="93A299"/>
    </a:accent1>
    <a:accent2>
      <a:srgbClr val="CF543F"/>
    </a:accent2>
    <a:accent3>
      <a:srgbClr val="B5AE53"/>
    </a:accent3>
    <a:accent4>
      <a:srgbClr val="848058"/>
    </a:accent4>
    <a:accent5>
      <a:srgbClr val="E8B54D"/>
    </a:accent5>
    <a:accent6>
      <a:srgbClr val="786C71"/>
    </a:accent6>
    <a:hlink>
      <a:srgbClr val="CCCC00"/>
    </a:hlink>
    <a:folHlink>
      <a:srgbClr val="B2B2B2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Boticario">
    <a:dk1>
      <a:sysClr val="windowText" lastClr="000000"/>
    </a:dk1>
    <a:lt1>
      <a:sysClr val="window" lastClr="FFFFFF"/>
    </a:lt1>
    <a:dk2>
      <a:srgbClr val="564B3C"/>
    </a:dk2>
    <a:lt2>
      <a:srgbClr val="ECEDD1"/>
    </a:lt2>
    <a:accent1>
      <a:srgbClr val="93A299"/>
    </a:accent1>
    <a:accent2>
      <a:srgbClr val="CF543F"/>
    </a:accent2>
    <a:accent3>
      <a:srgbClr val="B5AE53"/>
    </a:accent3>
    <a:accent4>
      <a:srgbClr val="848058"/>
    </a:accent4>
    <a:accent5>
      <a:srgbClr val="E8B54D"/>
    </a:accent5>
    <a:accent6>
      <a:srgbClr val="786C71"/>
    </a:accent6>
    <a:hlink>
      <a:srgbClr val="CCCC00"/>
    </a:hlink>
    <a:folHlink>
      <a:srgbClr val="B2B2B2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634</TotalTime>
  <Words>1209</Words>
  <Application>Microsoft Office PowerPoint</Application>
  <PresentationFormat>Presentación en pantalla (4:3)</PresentationFormat>
  <Paragraphs>647</Paragraphs>
  <Slides>33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33</vt:i4>
      </vt:variant>
    </vt:vector>
  </HeadingPairs>
  <TitlesOfParts>
    <vt:vector size="34" baseType="lpstr">
      <vt:lpstr>Viajes</vt:lpstr>
      <vt:lpstr>INFORME CUENTA PÚBLICA AÑO 2015   DEPARTAMENTO DE SALUD DALCAHUE </vt:lpstr>
      <vt:lpstr>   GESTION FINANCIERA </vt:lpstr>
      <vt:lpstr>CONVENIOS Y/O PROGRAMAS EJECUTADOS DURANTE EL AÑO 2015 </vt:lpstr>
      <vt:lpstr>Presentación de PowerPoint</vt:lpstr>
      <vt:lpstr>DOTACION 2013- 2016</vt:lpstr>
      <vt:lpstr>ESTADISTICA   DE  ATENCIONES  2013</vt:lpstr>
      <vt:lpstr>  PRESTACIONES ANUALES COMUNA DE DALCAHUE, AÑO 2015 </vt:lpstr>
      <vt:lpstr>Presentación de PowerPoint</vt:lpstr>
      <vt:lpstr>PRESTACIONES MEDICAS </vt:lpstr>
      <vt:lpstr>PRESTACIONES MEDICAS </vt:lpstr>
      <vt:lpstr> POBLACION BAJO CONTROL EN PROGRAMAS DE SALUD DE LA  COMUNA DE DALCAHUE </vt:lpstr>
      <vt:lpstr>  POBLACION BAJO CONTROL EN PROGRAMAS DE SALUD DE LA  COMUNA DE DALCAHUE </vt:lpstr>
      <vt:lpstr> CUMPLIMIENTO DE METAS EN SALUD, COMUNA DE DALCAHUE AÑO 2015 </vt:lpstr>
      <vt:lpstr>METAS IAAPS (Indice de Actividad de Atención Primaria de Salud) </vt:lpstr>
      <vt:lpstr>GESTIONES A NIVEL MINISTERIAL Y LOCAL (SS CHILOE) </vt:lpstr>
      <vt:lpstr>INVERSIONES AÑO 2015 </vt:lpstr>
      <vt:lpstr> DISEÑO PARA REPOSICION Y APROBACION DE POSTA QUETALCO $ 6.000.000 </vt:lpstr>
      <vt:lpstr>OTRAS INVERSIONES PROYECTO MEJORAMIENTO INFRAESTRUCTURA POSTA MOCOPULLI    $ 2.246.397 </vt:lpstr>
      <vt:lpstr>  PROGRAMA DE PROMOCION DE LA SALUD (CONVENIO CON SEREMI DE SALUD) $ 9.397.225 </vt:lpstr>
      <vt:lpstr>Presentación de PowerPoint</vt:lpstr>
      <vt:lpstr>Presentación de PowerPoint</vt:lpstr>
      <vt:lpstr>Presentación de PowerPoint</vt:lpstr>
      <vt:lpstr>MES DE LA SALUD MENTAL</vt:lpstr>
      <vt:lpstr>Presentación de PowerPoint</vt:lpstr>
      <vt:lpstr>MANTENCION Y RESTAURACION PLAZAS ACTIVAS </vt:lpstr>
      <vt:lpstr>PROYECTOS COMUNITARIOS  EN POSTAS, CONVENIO EQUIDAD RURAL TOTAL  $ 2.500.000 </vt:lpstr>
      <vt:lpstr>MOCOPULLI Y BUTALCURA: ADQUISICION DE MAQUINAS EJERCICIO PARA ADULTOS Y NIÑ@S, REALIZACION DE TALLERES PARA FOMENTO ACTIVIDAD FISICA </vt:lpstr>
      <vt:lpstr>CALEN: RECICLAJE Y LIMPIEZA DE PLAYAS </vt:lpstr>
      <vt:lpstr> PUCHAURAN: RESCATANDO LA IDENTIDAD CHILOTA CON EL ADULTO MAYOR </vt:lpstr>
      <vt:lpstr> TENAUN: ENCUENTRO FOLCLORICO Y RECREATIVO DEL ADULTO MAYOR CON ALIMENTACION TRADICIONAL </vt:lpstr>
      <vt:lpstr>OTRAS ACTIVIDADES EN SALUD DIAS DE LA MATRONA Y LACTANCIA MATERNA</vt:lpstr>
      <vt:lpstr>CAMPAÑAS DE SALUD PREVENTIVA EN EMPRESAS</vt:lpstr>
      <vt:lpstr>GRACIAS ….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INFORME CUENTA PÚBLICA AÑO 2015   DEPARTAMENTO DE SALUD DALCAHUE</dc:title>
  <dc:creator>Andrea del Rio</dc:creator>
  <cp:lastModifiedBy>Pamela Barrientos</cp:lastModifiedBy>
  <cp:revision>28</cp:revision>
  <dcterms:created xsi:type="dcterms:W3CDTF">2016-05-25T16:50:53Z</dcterms:created>
  <dcterms:modified xsi:type="dcterms:W3CDTF">2017-04-20T18:42:07Z</dcterms:modified>
</cp:coreProperties>
</file>